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3"/>
    <p:sldMasterId id="21474837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Lst>
  <p:sldSz cy="5143500" cx="9144000"/>
  <p:notesSz cx="6858000" cy="9144000"/>
  <p:embeddedFontLst>
    <p:embeddedFont>
      <p:font typeface="Roboto Thin"/>
      <p:regular r:id="rId116"/>
      <p:bold r:id="rId117"/>
      <p:italic r:id="rId118"/>
      <p:boldItalic r:id="rId119"/>
    </p:embeddedFont>
    <p:embeddedFont>
      <p:font typeface="Roboto Medium"/>
      <p:regular r:id="rId120"/>
      <p:bold r:id="rId121"/>
      <p:italic r:id="rId122"/>
      <p:boldItalic r:id="rId123"/>
    </p:embeddedFont>
    <p:embeddedFont>
      <p:font typeface="Roboto"/>
      <p:regular r:id="rId124"/>
      <p:bold r:id="rId125"/>
      <p:italic r:id="rId126"/>
      <p:boldItalic r:id="rId127"/>
    </p:embeddedFont>
    <p:embeddedFont>
      <p:font typeface="Nunito"/>
      <p:regular r:id="rId128"/>
      <p:bold r:id="rId129"/>
      <p:italic r:id="rId130"/>
      <p:boldItalic r:id="rId131"/>
    </p:embeddedFont>
    <p:embeddedFont>
      <p:font typeface="Montserrat"/>
      <p:regular r:id="rId132"/>
      <p:bold r:id="rId133"/>
      <p:italic r:id="rId134"/>
      <p:boldItalic r:id="rId135"/>
    </p:embeddedFont>
    <p:embeddedFont>
      <p:font typeface="Roboto Light"/>
      <p:regular r:id="rId136"/>
      <p:bold r:id="rId137"/>
      <p:italic r:id="rId138"/>
      <p:boldItalic r:id="rId139"/>
    </p:embeddedFont>
    <p:embeddedFont>
      <p:font typeface="Roboto Mono"/>
      <p:regular r:id="rId140"/>
      <p:bold r:id="rId141"/>
      <p:italic r:id="rId142"/>
      <p:boldItalic r:id="rId1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Nunito-bold.fntdata"/><Relationship Id="rId128" Type="http://schemas.openxmlformats.org/officeDocument/2006/relationships/font" Target="fonts/Nunito-regular.fntdata"/><Relationship Id="rId127" Type="http://schemas.openxmlformats.org/officeDocument/2006/relationships/font" Target="fonts/Roboto-boldItalic.fntdata"/><Relationship Id="rId126" Type="http://schemas.openxmlformats.org/officeDocument/2006/relationships/font" Target="fonts/Roboto-italic.fntdata"/><Relationship Id="rId26" Type="http://schemas.openxmlformats.org/officeDocument/2006/relationships/slide" Target="slides/slide21.xml"/><Relationship Id="rId121" Type="http://schemas.openxmlformats.org/officeDocument/2006/relationships/font" Target="fonts/RobotoMedium-bold.fntdata"/><Relationship Id="rId25" Type="http://schemas.openxmlformats.org/officeDocument/2006/relationships/slide" Target="slides/slide20.xml"/><Relationship Id="rId120" Type="http://schemas.openxmlformats.org/officeDocument/2006/relationships/font" Target="fonts/RobotoMedium-regular.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Roboto-bold.fntdata"/><Relationship Id="rId29" Type="http://schemas.openxmlformats.org/officeDocument/2006/relationships/slide" Target="slides/slide24.xml"/><Relationship Id="rId124" Type="http://schemas.openxmlformats.org/officeDocument/2006/relationships/font" Target="fonts/Roboto-regular.fntdata"/><Relationship Id="rId123" Type="http://schemas.openxmlformats.org/officeDocument/2006/relationships/font" Target="fonts/RobotoMedium-boldItalic.fntdata"/><Relationship Id="rId122" Type="http://schemas.openxmlformats.org/officeDocument/2006/relationships/font" Target="fonts/RobotoMedium-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Thin-italic.fntdata"/><Relationship Id="rId117" Type="http://schemas.openxmlformats.org/officeDocument/2006/relationships/font" Target="fonts/RobotoThin-bold.fntdata"/><Relationship Id="rId116" Type="http://schemas.openxmlformats.org/officeDocument/2006/relationships/font" Target="fonts/RobotoThin-regular.fntdata"/><Relationship Id="rId115" Type="http://schemas.openxmlformats.org/officeDocument/2006/relationships/slide" Target="slides/slide110.xml"/><Relationship Id="rId119" Type="http://schemas.openxmlformats.org/officeDocument/2006/relationships/font" Target="fonts/RobotoThin-bold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43" Type="http://schemas.openxmlformats.org/officeDocument/2006/relationships/font" Target="fonts/RobotoMono-boldItalic.fntdata"/><Relationship Id="rId142" Type="http://schemas.openxmlformats.org/officeDocument/2006/relationships/font" Target="fonts/RobotoMono-italic.fntdata"/><Relationship Id="rId141" Type="http://schemas.openxmlformats.org/officeDocument/2006/relationships/font" Target="fonts/RobotoMono-bold.fntdata"/><Relationship Id="rId140"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RobotoLight-boldItalic.fntdata"/><Relationship Id="rId138" Type="http://schemas.openxmlformats.org/officeDocument/2006/relationships/font" Target="fonts/RobotoLight-italic.fntdata"/><Relationship Id="rId137" Type="http://schemas.openxmlformats.org/officeDocument/2006/relationships/font" Target="fonts/RobotoLight-bold.fntdata"/><Relationship Id="rId132" Type="http://schemas.openxmlformats.org/officeDocument/2006/relationships/font" Target="fonts/Montserrat-regular.fntdata"/><Relationship Id="rId131" Type="http://schemas.openxmlformats.org/officeDocument/2006/relationships/font" Target="fonts/Nunito-boldItalic.fntdata"/><Relationship Id="rId130" Type="http://schemas.openxmlformats.org/officeDocument/2006/relationships/font" Target="fonts/Nunito-italic.fntdata"/><Relationship Id="rId136" Type="http://schemas.openxmlformats.org/officeDocument/2006/relationships/font" Target="fonts/RobotoLight-regular.fntdata"/><Relationship Id="rId135" Type="http://schemas.openxmlformats.org/officeDocument/2006/relationships/font" Target="fonts/Montserrat-boldItalic.fntdata"/><Relationship Id="rId134" Type="http://schemas.openxmlformats.org/officeDocument/2006/relationships/font" Target="fonts/Montserrat-italic.fntdata"/><Relationship Id="rId133" Type="http://schemas.openxmlformats.org/officeDocument/2006/relationships/font" Target="fonts/Montserrat-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iprecruiter.com/Salaries/Information-Security-Analyst-Salary"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Google Shape;2106;g5b26d7e6af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5b26d7e6af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 Reference: </a:t>
            </a:r>
            <a:r>
              <a:rPr lang="en" u="sng">
                <a:solidFill>
                  <a:schemeClr val="hlink"/>
                </a:solidFill>
                <a:hlinkClick r:id="rId2"/>
              </a:rPr>
              <a:t>https://www.ziprecruiter.com/Salaries/Information-Security-Analyst-Salary</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7" name="Shape 2967"/>
        <p:cNvGrpSpPr/>
        <p:nvPr/>
      </p:nvGrpSpPr>
      <p:grpSpPr>
        <a:xfrm>
          <a:off x="0" y="0"/>
          <a:ext cx="0" cy="0"/>
          <a:chOff x="0" y="0"/>
          <a:chExt cx="0" cy="0"/>
        </a:xfrm>
      </p:grpSpPr>
      <p:sp>
        <p:nvSpPr>
          <p:cNvPr id="2968" name="Google Shape;2968;g562e181aec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9" name="Google Shape;2969;g562e181ae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6" name="Shape 2976"/>
        <p:cNvGrpSpPr/>
        <p:nvPr/>
      </p:nvGrpSpPr>
      <p:grpSpPr>
        <a:xfrm>
          <a:off x="0" y="0"/>
          <a:ext cx="0" cy="0"/>
          <a:chOff x="0" y="0"/>
          <a:chExt cx="0" cy="0"/>
        </a:xfrm>
      </p:grpSpPr>
      <p:sp>
        <p:nvSpPr>
          <p:cNvPr id="2977" name="Google Shape;2977;g562e181ae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8" name="Google Shape;2978;g562e181ae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5" name="Shape 2985"/>
        <p:cNvGrpSpPr/>
        <p:nvPr/>
      </p:nvGrpSpPr>
      <p:grpSpPr>
        <a:xfrm>
          <a:off x="0" y="0"/>
          <a:ext cx="0" cy="0"/>
          <a:chOff x="0" y="0"/>
          <a:chExt cx="0" cy="0"/>
        </a:xfrm>
      </p:grpSpPr>
      <p:sp>
        <p:nvSpPr>
          <p:cNvPr id="2986" name="Google Shape;2986;g562e181aec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562e181aec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4" name="Shape 3004"/>
        <p:cNvGrpSpPr/>
        <p:nvPr/>
      </p:nvGrpSpPr>
      <p:grpSpPr>
        <a:xfrm>
          <a:off x="0" y="0"/>
          <a:ext cx="0" cy="0"/>
          <a:chOff x="0" y="0"/>
          <a:chExt cx="0" cy="0"/>
        </a:xfrm>
      </p:grpSpPr>
      <p:sp>
        <p:nvSpPr>
          <p:cNvPr id="3005" name="Google Shape;3005;g5b26d7e6af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6" name="Google Shape;3006;g5b26d7e6af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3" name="Shape 3023"/>
        <p:cNvGrpSpPr/>
        <p:nvPr/>
      </p:nvGrpSpPr>
      <p:grpSpPr>
        <a:xfrm>
          <a:off x="0" y="0"/>
          <a:ext cx="0" cy="0"/>
          <a:chOff x="0" y="0"/>
          <a:chExt cx="0" cy="0"/>
        </a:xfrm>
      </p:grpSpPr>
      <p:sp>
        <p:nvSpPr>
          <p:cNvPr id="3024" name="Google Shape;3024;g562e181ae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5" name="Google Shape;3025;g562e181ae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2" name="Shape 3032"/>
        <p:cNvGrpSpPr/>
        <p:nvPr/>
      </p:nvGrpSpPr>
      <p:grpSpPr>
        <a:xfrm>
          <a:off x="0" y="0"/>
          <a:ext cx="0" cy="0"/>
          <a:chOff x="0" y="0"/>
          <a:chExt cx="0" cy="0"/>
        </a:xfrm>
      </p:grpSpPr>
      <p:sp>
        <p:nvSpPr>
          <p:cNvPr id="3033" name="Google Shape;3033;g562e181aec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4" name="Google Shape;3034;g562e181aec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1" name="Shape 3041"/>
        <p:cNvGrpSpPr/>
        <p:nvPr/>
      </p:nvGrpSpPr>
      <p:grpSpPr>
        <a:xfrm>
          <a:off x="0" y="0"/>
          <a:ext cx="0" cy="0"/>
          <a:chOff x="0" y="0"/>
          <a:chExt cx="0" cy="0"/>
        </a:xfrm>
      </p:grpSpPr>
      <p:sp>
        <p:nvSpPr>
          <p:cNvPr id="3042" name="Google Shape;3042;g562e181aec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3" name="Google Shape;3043;g562e181aec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0" name="Shape 3050"/>
        <p:cNvGrpSpPr/>
        <p:nvPr/>
      </p:nvGrpSpPr>
      <p:grpSpPr>
        <a:xfrm>
          <a:off x="0" y="0"/>
          <a:ext cx="0" cy="0"/>
          <a:chOff x="0" y="0"/>
          <a:chExt cx="0" cy="0"/>
        </a:xfrm>
      </p:grpSpPr>
      <p:sp>
        <p:nvSpPr>
          <p:cNvPr id="3051" name="Google Shape;3051;g562e181ae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2" name="Google Shape;3052;g562e181ae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9" name="Shape 3059"/>
        <p:cNvGrpSpPr/>
        <p:nvPr/>
      </p:nvGrpSpPr>
      <p:grpSpPr>
        <a:xfrm>
          <a:off x="0" y="0"/>
          <a:ext cx="0" cy="0"/>
          <a:chOff x="0" y="0"/>
          <a:chExt cx="0" cy="0"/>
        </a:xfrm>
      </p:grpSpPr>
      <p:sp>
        <p:nvSpPr>
          <p:cNvPr id="3060" name="Google Shape;3060;g562e181ae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1" name="Google Shape;3061;g562e181aec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8" name="Shape 3068"/>
        <p:cNvGrpSpPr/>
        <p:nvPr/>
      </p:nvGrpSpPr>
      <p:grpSpPr>
        <a:xfrm>
          <a:off x="0" y="0"/>
          <a:ext cx="0" cy="0"/>
          <a:chOff x="0" y="0"/>
          <a:chExt cx="0" cy="0"/>
        </a:xfrm>
      </p:grpSpPr>
      <p:sp>
        <p:nvSpPr>
          <p:cNvPr id="3069" name="Google Shape;3069;g562e181aec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0" name="Google Shape;3070;g562e181aec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2" name="Shape 2112"/>
        <p:cNvGrpSpPr/>
        <p:nvPr/>
      </p:nvGrpSpPr>
      <p:grpSpPr>
        <a:xfrm>
          <a:off x="0" y="0"/>
          <a:ext cx="0" cy="0"/>
          <a:chOff x="0" y="0"/>
          <a:chExt cx="0" cy="0"/>
        </a:xfrm>
      </p:grpSpPr>
      <p:sp>
        <p:nvSpPr>
          <p:cNvPr id="2113" name="Google Shape;2113;g562e181a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562e181a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7" name="Shape 3077"/>
        <p:cNvGrpSpPr/>
        <p:nvPr/>
      </p:nvGrpSpPr>
      <p:grpSpPr>
        <a:xfrm>
          <a:off x="0" y="0"/>
          <a:ext cx="0" cy="0"/>
          <a:chOff x="0" y="0"/>
          <a:chExt cx="0" cy="0"/>
        </a:xfrm>
      </p:grpSpPr>
      <p:sp>
        <p:nvSpPr>
          <p:cNvPr id="3078" name="Google Shape;3078;g5b26d7e6af_0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5b26d7e6af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6" name="Shape 2126"/>
        <p:cNvGrpSpPr/>
        <p:nvPr/>
      </p:nvGrpSpPr>
      <p:grpSpPr>
        <a:xfrm>
          <a:off x="0" y="0"/>
          <a:ext cx="0" cy="0"/>
          <a:chOff x="0" y="0"/>
          <a:chExt cx="0" cy="0"/>
        </a:xfrm>
      </p:grpSpPr>
      <p:sp>
        <p:nvSpPr>
          <p:cNvPr id="2127" name="Google Shape;2127;g56535f369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56535f369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g56535f369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56535f369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2" name="Shape 2142"/>
        <p:cNvGrpSpPr/>
        <p:nvPr/>
      </p:nvGrpSpPr>
      <p:grpSpPr>
        <a:xfrm>
          <a:off x="0" y="0"/>
          <a:ext cx="0" cy="0"/>
          <a:chOff x="0" y="0"/>
          <a:chExt cx="0" cy="0"/>
        </a:xfrm>
      </p:grpSpPr>
      <p:sp>
        <p:nvSpPr>
          <p:cNvPr id="2143" name="Google Shape;2143;g55aabcb5e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55aabcb5e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4" name="Shape 2154"/>
        <p:cNvGrpSpPr/>
        <p:nvPr/>
      </p:nvGrpSpPr>
      <p:grpSpPr>
        <a:xfrm>
          <a:off x="0" y="0"/>
          <a:ext cx="0" cy="0"/>
          <a:chOff x="0" y="0"/>
          <a:chExt cx="0" cy="0"/>
        </a:xfrm>
      </p:grpSpPr>
      <p:sp>
        <p:nvSpPr>
          <p:cNvPr id="2155" name="Google Shape;2155;g55aabcb5e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55aabcb5e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3" name="Shape 2163"/>
        <p:cNvGrpSpPr/>
        <p:nvPr/>
      </p:nvGrpSpPr>
      <p:grpSpPr>
        <a:xfrm>
          <a:off x="0" y="0"/>
          <a:ext cx="0" cy="0"/>
          <a:chOff x="0" y="0"/>
          <a:chExt cx="0" cy="0"/>
        </a:xfrm>
      </p:grpSpPr>
      <p:sp>
        <p:nvSpPr>
          <p:cNvPr id="2164" name="Google Shape;2164;g5b26d7e6af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5b26d7e6af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5b26d7e6af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5b26d7e6af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0" name="Shape 2180"/>
        <p:cNvGrpSpPr/>
        <p:nvPr/>
      </p:nvGrpSpPr>
      <p:grpSpPr>
        <a:xfrm>
          <a:off x="0" y="0"/>
          <a:ext cx="0" cy="0"/>
          <a:chOff x="0" y="0"/>
          <a:chExt cx="0" cy="0"/>
        </a:xfrm>
      </p:grpSpPr>
      <p:sp>
        <p:nvSpPr>
          <p:cNvPr id="2181" name="Google Shape;2181;g562e181a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562e181a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8" name="Shape 2188"/>
        <p:cNvGrpSpPr/>
        <p:nvPr/>
      </p:nvGrpSpPr>
      <p:grpSpPr>
        <a:xfrm>
          <a:off x="0" y="0"/>
          <a:ext cx="0" cy="0"/>
          <a:chOff x="0" y="0"/>
          <a:chExt cx="0" cy="0"/>
        </a:xfrm>
      </p:grpSpPr>
      <p:sp>
        <p:nvSpPr>
          <p:cNvPr id="2189" name="Google Shape;2189;g5b26d7e6af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5b26d7e6af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Google Shape;2197;g5b26d7e6af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5b26d7e6af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3" name="Shape 2203"/>
        <p:cNvGrpSpPr/>
        <p:nvPr/>
      </p:nvGrpSpPr>
      <p:grpSpPr>
        <a:xfrm>
          <a:off x="0" y="0"/>
          <a:ext cx="0" cy="0"/>
          <a:chOff x="0" y="0"/>
          <a:chExt cx="0" cy="0"/>
        </a:xfrm>
      </p:grpSpPr>
      <p:sp>
        <p:nvSpPr>
          <p:cNvPr id="2204" name="Google Shape;2204;g56535f369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56535f369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2" name="Shape 2212"/>
        <p:cNvGrpSpPr/>
        <p:nvPr/>
      </p:nvGrpSpPr>
      <p:grpSpPr>
        <a:xfrm>
          <a:off x="0" y="0"/>
          <a:ext cx="0" cy="0"/>
          <a:chOff x="0" y="0"/>
          <a:chExt cx="0" cy="0"/>
        </a:xfrm>
      </p:grpSpPr>
      <p:sp>
        <p:nvSpPr>
          <p:cNvPr id="2213" name="Google Shape;2213;g595b36b1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595b36b1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1" name="Shape 2221"/>
        <p:cNvGrpSpPr/>
        <p:nvPr/>
      </p:nvGrpSpPr>
      <p:grpSpPr>
        <a:xfrm>
          <a:off x="0" y="0"/>
          <a:ext cx="0" cy="0"/>
          <a:chOff x="0" y="0"/>
          <a:chExt cx="0" cy="0"/>
        </a:xfrm>
      </p:grpSpPr>
      <p:sp>
        <p:nvSpPr>
          <p:cNvPr id="2222" name="Google Shape;2222;g56535f369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56535f369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0" name="Shape 2230"/>
        <p:cNvGrpSpPr/>
        <p:nvPr/>
      </p:nvGrpSpPr>
      <p:grpSpPr>
        <a:xfrm>
          <a:off x="0" y="0"/>
          <a:ext cx="0" cy="0"/>
          <a:chOff x="0" y="0"/>
          <a:chExt cx="0" cy="0"/>
        </a:xfrm>
      </p:grpSpPr>
      <p:sp>
        <p:nvSpPr>
          <p:cNvPr id="2231" name="Google Shape;2231;g56535f369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56535f369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9" name="Shape 2239"/>
        <p:cNvGrpSpPr/>
        <p:nvPr/>
      </p:nvGrpSpPr>
      <p:grpSpPr>
        <a:xfrm>
          <a:off x="0" y="0"/>
          <a:ext cx="0" cy="0"/>
          <a:chOff x="0" y="0"/>
          <a:chExt cx="0" cy="0"/>
        </a:xfrm>
      </p:grpSpPr>
      <p:sp>
        <p:nvSpPr>
          <p:cNvPr id="2240" name="Google Shape;2240;g56535f369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56535f369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7" name="Shape 2247"/>
        <p:cNvGrpSpPr/>
        <p:nvPr/>
      </p:nvGrpSpPr>
      <p:grpSpPr>
        <a:xfrm>
          <a:off x="0" y="0"/>
          <a:ext cx="0" cy="0"/>
          <a:chOff x="0" y="0"/>
          <a:chExt cx="0" cy="0"/>
        </a:xfrm>
      </p:grpSpPr>
      <p:sp>
        <p:nvSpPr>
          <p:cNvPr id="2248" name="Google Shape;2248;g55aabcb5e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55aabcb5e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5" name="Shape 2255"/>
        <p:cNvGrpSpPr/>
        <p:nvPr/>
      </p:nvGrpSpPr>
      <p:grpSpPr>
        <a:xfrm>
          <a:off x="0" y="0"/>
          <a:ext cx="0" cy="0"/>
          <a:chOff x="0" y="0"/>
          <a:chExt cx="0" cy="0"/>
        </a:xfrm>
      </p:grpSpPr>
      <p:sp>
        <p:nvSpPr>
          <p:cNvPr id="2256" name="Google Shape;2256;g55aabcb5e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55aabcb5e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3" name="Shape 2273"/>
        <p:cNvGrpSpPr/>
        <p:nvPr/>
      </p:nvGrpSpPr>
      <p:grpSpPr>
        <a:xfrm>
          <a:off x="0" y="0"/>
          <a:ext cx="0" cy="0"/>
          <a:chOff x="0" y="0"/>
          <a:chExt cx="0" cy="0"/>
        </a:xfrm>
      </p:grpSpPr>
      <p:sp>
        <p:nvSpPr>
          <p:cNvPr id="2274" name="Google Shape;2274;g562e181ae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562e181ae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1" name="Shape 2291"/>
        <p:cNvGrpSpPr/>
        <p:nvPr/>
      </p:nvGrpSpPr>
      <p:grpSpPr>
        <a:xfrm>
          <a:off x="0" y="0"/>
          <a:ext cx="0" cy="0"/>
          <a:chOff x="0" y="0"/>
          <a:chExt cx="0" cy="0"/>
        </a:xfrm>
      </p:grpSpPr>
      <p:sp>
        <p:nvSpPr>
          <p:cNvPr id="2292" name="Google Shape;2292;g55aabcb5e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55aabcb5e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5" name="Shape 2045"/>
        <p:cNvGrpSpPr/>
        <p:nvPr/>
      </p:nvGrpSpPr>
      <p:grpSpPr>
        <a:xfrm>
          <a:off x="0" y="0"/>
          <a:ext cx="0" cy="0"/>
          <a:chOff x="0" y="0"/>
          <a:chExt cx="0" cy="0"/>
        </a:xfrm>
      </p:grpSpPr>
      <p:sp>
        <p:nvSpPr>
          <p:cNvPr id="2046" name="Google Shape;2046;g56535f36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56535f36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0" name="Shape 2300"/>
        <p:cNvGrpSpPr/>
        <p:nvPr/>
      </p:nvGrpSpPr>
      <p:grpSpPr>
        <a:xfrm>
          <a:off x="0" y="0"/>
          <a:ext cx="0" cy="0"/>
          <a:chOff x="0" y="0"/>
          <a:chExt cx="0" cy="0"/>
        </a:xfrm>
      </p:grpSpPr>
      <p:sp>
        <p:nvSpPr>
          <p:cNvPr id="2301" name="Google Shape;2301;g562e181ae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562e181ae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9" name="Shape 2309"/>
        <p:cNvGrpSpPr/>
        <p:nvPr/>
      </p:nvGrpSpPr>
      <p:grpSpPr>
        <a:xfrm>
          <a:off x="0" y="0"/>
          <a:ext cx="0" cy="0"/>
          <a:chOff x="0" y="0"/>
          <a:chExt cx="0" cy="0"/>
        </a:xfrm>
      </p:grpSpPr>
      <p:sp>
        <p:nvSpPr>
          <p:cNvPr id="2310" name="Google Shape;2310;g55aabcb5e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55aabcb5e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8" name="Shape 2318"/>
        <p:cNvGrpSpPr/>
        <p:nvPr/>
      </p:nvGrpSpPr>
      <p:grpSpPr>
        <a:xfrm>
          <a:off x="0" y="0"/>
          <a:ext cx="0" cy="0"/>
          <a:chOff x="0" y="0"/>
          <a:chExt cx="0" cy="0"/>
        </a:xfrm>
      </p:grpSpPr>
      <p:sp>
        <p:nvSpPr>
          <p:cNvPr id="2319" name="Google Shape;2319;g562e181ae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562e181ae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7" name="Shape 2327"/>
        <p:cNvGrpSpPr/>
        <p:nvPr/>
      </p:nvGrpSpPr>
      <p:grpSpPr>
        <a:xfrm>
          <a:off x="0" y="0"/>
          <a:ext cx="0" cy="0"/>
          <a:chOff x="0" y="0"/>
          <a:chExt cx="0" cy="0"/>
        </a:xfrm>
      </p:grpSpPr>
      <p:sp>
        <p:nvSpPr>
          <p:cNvPr id="2328" name="Google Shape;2328;g55aabcb5e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55aabcb5e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6" name="Shape 2336"/>
        <p:cNvGrpSpPr/>
        <p:nvPr/>
      </p:nvGrpSpPr>
      <p:grpSpPr>
        <a:xfrm>
          <a:off x="0" y="0"/>
          <a:ext cx="0" cy="0"/>
          <a:chOff x="0" y="0"/>
          <a:chExt cx="0" cy="0"/>
        </a:xfrm>
      </p:grpSpPr>
      <p:sp>
        <p:nvSpPr>
          <p:cNvPr id="2337" name="Google Shape;2337;g562e181ae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562e181ae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5" name="Shape 2345"/>
        <p:cNvGrpSpPr/>
        <p:nvPr/>
      </p:nvGrpSpPr>
      <p:grpSpPr>
        <a:xfrm>
          <a:off x="0" y="0"/>
          <a:ext cx="0" cy="0"/>
          <a:chOff x="0" y="0"/>
          <a:chExt cx="0" cy="0"/>
        </a:xfrm>
      </p:grpSpPr>
      <p:sp>
        <p:nvSpPr>
          <p:cNvPr id="2346" name="Google Shape;2346;g56535f369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56535f369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5" name="Shape 2355"/>
        <p:cNvGrpSpPr/>
        <p:nvPr/>
      </p:nvGrpSpPr>
      <p:grpSpPr>
        <a:xfrm>
          <a:off x="0" y="0"/>
          <a:ext cx="0" cy="0"/>
          <a:chOff x="0" y="0"/>
          <a:chExt cx="0" cy="0"/>
        </a:xfrm>
      </p:grpSpPr>
      <p:sp>
        <p:nvSpPr>
          <p:cNvPr id="2356" name="Google Shape;2356;g5b26d7e6af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5b26d7e6af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latin typeface="Roboto"/>
                <a:ea typeface="Roboto"/>
                <a:cs typeface="Roboto"/>
                <a:sym typeface="Roboto"/>
              </a:rPr>
              <a:t>The Lone Hacker</a:t>
            </a:r>
            <a:r>
              <a:rPr lang="en" sz="900">
                <a:latin typeface="Roboto"/>
                <a:ea typeface="Roboto"/>
                <a:cs typeface="Roboto"/>
                <a:sym typeface="Roboto"/>
              </a:rPr>
              <a:t>:  Experts in computer security are popularly referred to as hackers. A hacker who breaks into a computer system with the intent of causing damage or theft is referred to as a </a:t>
            </a:r>
            <a:r>
              <a:rPr b="1" lang="en" sz="900">
                <a:latin typeface="Roboto"/>
                <a:ea typeface="Roboto"/>
                <a:cs typeface="Roboto"/>
                <a:sym typeface="Roboto"/>
              </a:rPr>
              <a:t>Black Hat</a:t>
            </a:r>
            <a:r>
              <a:rPr lang="en" sz="900">
                <a:latin typeface="Roboto"/>
                <a:ea typeface="Roboto"/>
                <a:cs typeface="Roboto"/>
                <a:sym typeface="Roboto"/>
              </a:rPr>
              <a:t> hacker. </a:t>
            </a:r>
            <a:r>
              <a:rPr lang="en" sz="1000">
                <a:latin typeface="Roboto"/>
                <a:ea typeface="Roboto"/>
                <a:cs typeface="Roboto"/>
                <a:sym typeface="Roboto"/>
              </a:rPr>
              <a:t>A </a:t>
            </a:r>
            <a:r>
              <a:rPr b="1" lang="en" sz="1000">
                <a:latin typeface="Roboto"/>
                <a:ea typeface="Roboto"/>
                <a:cs typeface="Roboto"/>
                <a:sym typeface="Roboto"/>
              </a:rPr>
              <a:t>White Hat</a:t>
            </a:r>
            <a:r>
              <a:rPr lang="en" sz="1000">
                <a:latin typeface="Roboto"/>
                <a:ea typeface="Roboto"/>
                <a:cs typeface="Roboto"/>
                <a:sym typeface="Roboto"/>
              </a:rPr>
              <a:t> hacker acts in an ethical manner, as a security professional who do not have malicious intents.  </a:t>
            </a:r>
            <a:endParaRPr b="1" sz="10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A </a:t>
            </a:r>
            <a:r>
              <a:rPr b="1" lang="en" sz="900">
                <a:latin typeface="Roboto"/>
                <a:ea typeface="Roboto"/>
                <a:cs typeface="Roboto"/>
                <a:sym typeface="Roboto"/>
              </a:rPr>
              <a:t>script kiddie</a:t>
            </a:r>
            <a:r>
              <a:rPr lang="en" sz="900">
                <a:latin typeface="Roboto"/>
                <a:ea typeface="Roboto"/>
                <a:cs typeface="Roboto"/>
                <a:sym typeface="Roboto"/>
              </a:rPr>
              <a:t> is someone that uses hacker tools but may not necessarily have full knowledge of how they work. Oftentimes, they also may not be able to create new attacks. </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While "lone hackers" are still threats, most threat actors are now likely to work as part of some sort of group.</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Organized Cyber crime</a:t>
            </a:r>
            <a:r>
              <a:rPr lang="en" sz="900">
                <a:latin typeface="Roboto"/>
                <a:ea typeface="Roboto"/>
                <a:cs typeface="Roboto"/>
                <a:sym typeface="Roboto"/>
              </a:rPr>
              <a:t>: Organized crime will seek any opportunity for criminal profit, but typical activities are financial fraud (both against individuals and companies) and blackmail. Because they can operate across the internet in a totally different state or country from their victims, there are many complexities to prosecution.</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Nation State/Advanced Persistent Threat (APT)</a:t>
            </a:r>
            <a:r>
              <a:rPr lang="en" sz="900">
                <a:latin typeface="Roboto"/>
                <a:ea typeface="Roboto"/>
                <a:cs typeface="Roboto"/>
                <a:sym typeface="Roboto"/>
              </a:rPr>
              <a:t>: Many nation states have developed cybersecurity expertise and will use cyber weapons to achieve both military and commercial goals.</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Advanced Persistent Threat (APT) refers to the behavior of these cyber adversaries. Instead of simply infecting a system with a virus or a rootkit, these adversaries are more interested in a continuous ability to compromise network security using different tools and techniques.</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Typically nation state actors are primarily interested in espionage and strategic advantage, but commercial gain can also be a motivation.</a:t>
            </a:r>
            <a:endParaRPr sz="900">
              <a:latin typeface="Roboto"/>
              <a:ea typeface="Roboto"/>
              <a:cs typeface="Roboto"/>
              <a:sym typeface="Roboto"/>
            </a:endParaRPr>
          </a:p>
          <a:p>
            <a:pPr indent="-285750" lvl="0" marL="457200" rtl="0" algn="l">
              <a:lnSpc>
                <a:spcPct val="150000"/>
              </a:lnSpc>
              <a:spcBef>
                <a:spcPts val="0"/>
              </a:spcBef>
              <a:spcAft>
                <a:spcPts val="0"/>
              </a:spcAft>
              <a:buSzPts val="900"/>
              <a:buFont typeface="Roboto"/>
              <a:buChar char="●"/>
            </a:pPr>
            <a:r>
              <a:rPr lang="en" sz="900">
                <a:latin typeface="Roboto"/>
                <a:ea typeface="Roboto"/>
                <a:cs typeface="Roboto"/>
                <a:sym typeface="Roboto"/>
              </a:rPr>
              <a:t> Even though they are state-sponsored, nation state actors may often pose as independent groups or hacktivists.</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Hacktivists</a:t>
            </a:r>
            <a:r>
              <a:rPr lang="en" sz="900">
                <a:latin typeface="Roboto"/>
                <a:ea typeface="Roboto"/>
                <a:cs typeface="Roboto"/>
                <a:sym typeface="Roboto"/>
              </a:rPr>
              <a:t>: Hacktivist groups, such as Anonymous, WikiLeaks, or LulzSec, are interested in a political agenda. For example, they may try to obtain and leak confidential information to the public domain, perform Denial of Service Attacks or deface websites against targeted groups.</a:t>
            </a:r>
            <a:endParaRPr sz="900">
              <a:latin typeface="Roboto"/>
              <a:ea typeface="Roboto"/>
              <a:cs typeface="Roboto"/>
              <a:sym typeface="Roboto"/>
            </a:endParaRPr>
          </a:p>
          <a:p>
            <a:pPr indent="0" lvl="0" marL="0" rtl="0" algn="l">
              <a:lnSpc>
                <a:spcPct val="150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50000"/>
              </a:lnSpc>
              <a:spcBef>
                <a:spcPts val="0"/>
              </a:spcBef>
              <a:spcAft>
                <a:spcPts val="0"/>
              </a:spcAft>
              <a:buNone/>
            </a:pPr>
            <a:r>
              <a:rPr b="1" lang="en" sz="900">
                <a:latin typeface="Roboto"/>
                <a:ea typeface="Roboto"/>
                <a:cs typeface="Roboto"/>
                <a:sym typeface="Roboto"/>
              </a:rPr>
              <a:t>Competitor:</a:t>
            </a:r>
            <a:r>
              <a:rPr lang="en" sz="900">
                <a:latin typeface="Roboto"/>
                <a:ea typeface="Roboto"/>
                <a:cs typeface="Roboto"/>
                <a:sym typeface="Roboto"/>
              </a:rPr>
              <a:t> Competitor-driven espionage is usually done by nation state groups, but it is also possible that a business might engage in cyber espionage against its competitors.</a:t>
            </a:r>
            <a:endParaRPr sz="900">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8" name="Shape 2368"/>
        <p:cNvGrpSpPr/>
        <p:nvPr/>
      </p:nvGrpSpPr>
      <p:grpSpPr>
        <a:xfrm>
          <a:off x="0" y="0"/>
          <a:ext cx="0" cy="0"/>
          <a:chOff x="0" y="0"/>
          <a:chExt cx="0" cy="0"/>
        </a:xfrm>
      </p:grpSpPr>
      <p:sp>
        <p:nvSpPr>
          <p:cNvPr id="2369" name="Google Shape;2369;g5b26d7e6af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5b26d7e6af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7" name="Shape 2377"/>
        <p:cNvGrpSpPr/>
        <p:nvPr/>
      </p:nvGrpSpPr>
      <p:grpSpPr>
        <a:xfrm>
          <a:off x="0" y="0"/>
          <a:ext cx="0" cy="0"/>
          <a:chOff x="0" y="0"/>
          <a:chExt cx="0" cy="0"/>
        </a:xfrm>
      </p:grpSpPr>
      <p:sp>
        <p:nvSpPr>
          <p:cNvPr id="2378" name="Google Shape;2378;g5b26d7e6af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5b26d7e6af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6" name="Shape 2386"/>
        <p:cNvGrpSpPr/>
        <p:nvPr/>
      </p:nvGrpSpPr>
      <p:grpSpPr>
        <a:xfrm>
          <a:off x="0" y="0"/>
          <a:ext cx="0" cy="0"/>
          <a:chOff x="0" y="0"/>
          <a:chExt cx="0" cy="0"/>
        </a:xfrm>
      </p:grpSpPr>
      <p:sp>
        <p:nvSpPr>
          <p:cNvPr id="2387" name="Google Shape;2387;g56535f369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56535f369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3" name="Shape 2053"/>
        <p:cNvGrpSpPr/>
        <p:nvPr/>
      </p:nvGrpSpPr>
      <p:grpSpPr>
        <a:xfrm>
          <a:off x="0" y="0"/>
          <a:ext cx="0" cy="0"/>
          <a:chOff x="0" y="0"/>
          <a:chExt cx="0" cy="0"/>
        </a:xfrm>
      </p:grpSpPr>
      <p:sp>
        <p:nvSpPr>
          <p:cNvPr id="2054" name="Google Shape;2054;g5b26d7e6a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5b26d7e6a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4" name="Shape 2394"/>
        <p:cNvGrpSpPr/>
        <p:nvPr/>
      </p:nvGrpSpPr>
      <p:grpSpPr>
        <a:xfrm>
          <a:off x="0" y="0"/>
          <a:ext cx="0" cy="0"/>
          <a:chOff x="0" y="0"/>
          <a:chExt cx="0" cy="0"/>
        </a:xfrm>
      </p:grpSpPr>
      <p:sp>
        <p:nvSpPr>
          <p:cNvPr id="2395" name="Google Shape;2395;g56535f369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56535f369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3" name="Shape 2403"/>
        <p:cNvGrpSpPr/>
        <p:nvPr/>
      </p:nvGrpSpPr>
      <p:grpSpPr>
        <a:xfrm>
          <a:off x="0" y="0"/>
          <a:ext cx="0" cy="0"/>
          <a:chOff x="0" y="0"/>
          <a:chExt cx="0" cy="0"/>
        </a:xfrm>
      </p:grpSpPr>
      <p:sp>
        <p:nvSpPr>
          <p:cNvPr id="2404" name="Google Shape;2404;g5b26d7e6af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5b26d7e6af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2" name="Shape 2412"/>
        <p:cNvGrpSpPr/>
        <p:nvPr/>
      </p:nvGrpSpPr>
      <p:grpSpPr>
        <a:xfrm>
          <a:off x="0" y="0"/>
          <a:ext cx="0" cy="0"/>
          <a:chOff x="0" y="0"/>
          <a:chExt cx="0" cy="0"/>
        </a:xfrm>
      </p:grpSpPr>
      <p:sp>
        <p:nvSpPr>
          <p:cNvPr id="2413" name="Google Shape;2413;g56535f369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56535f369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5b26d7e6af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5b26d7e6af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0" name="Shape 2430"/>
        <p:cNvGrpSpPr/>
        <p:nvPr/>
      </p:nvGrpSpPr>
      <p:grpSpPr>
        <a:xfrm>
          <a:off x="0" y="0"/>
          <a:ext cx="0" cy="0"/>
          <a:chOff x="0" y="0"/>
          <a:chExt cx="0" cy="0"/>
        </a:xfrm>
      </p:grpSpPr>
      <p:sp>
        <p:nvSpPr>
          <p:cNvPr id="2431" name="Google Shape;2431;g56535f369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56535f369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9" name="Shape 2439"/>
        <p:cNvGrpSpPr/>
        <p:nvPr/>
      </p:nvGrpSpPr>
      <p:grpSpPr>
        <a:xfrm>
          <a:off x="0" y="0"/>
          <a:ext cx="0" cy="0"/>
          <a:chOff x="0" y="0"/>
          <a:chExt cx="0" cy="0"/>
        </a:xfrm>
      </p:grpSpPr>
      <p:sp>
        <p:nvSpPr>
          <p:cNvPr id="2440" name="Google Shape;2440;g5b26d7e6af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5b26d7e6af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8" name="Shape 2448"/>
        <p:cNvGrpSpPr/>
        <p:nvPr/>
      </p:nvGrpSpPr>
      <p:grpSpPr>
        <a:xfrm>
          <a:off x="0" y="0"/>
          <a:ext cx="0" cy="0"/>
          <a:chOff x="0" y="0"/>
          <a:chExt cx="0" cy="0"/>
        </a:xfrm>
      </p:grpSpPr>
      <p:sp>
        <p:nvSpPr>
          <p:cNvPr id="2449" name="Google Shape;2449;g55aabcb5e8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55aabcb5e8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3" name="Shape 2453"/>
        <p:cNvGrpSpPr/>
        <p:nvPr/>
      </p:nvGrpSpPr>
      <p:grpSpPr>
        <a:xfrm>
          <a:off x="0" y="0"/>
          <a:ext cx="0" cy="0"/>
          <a:chOff x="0" y="0"/>
          <a:chExt cx="0" cy="0"/>
        </a:xfrm>
      </p:grpSpPr>
      <p:sp>
        <p:nvSpPr>
          <p:cNvPr id="2454" name="Google Shape;2454;g5b26d7e6af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5b26d7e6af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1" name="Shape 2461"/>
        <p:cNvGrpSpPr/>
        <p:nvPr/>
      </p:nvGrpSpPr>
      <p:grpSpPr>
        <a:xfrm>
          <a:off x="0" y="0"/>
          <a:ext cx="0" cy="0"/>
          <a:chOff x="0" y="0"/>
          <a:chExt cx="0" cy="0"/>
        </a:xfrm>
      </p:grpSpPr>
      <p:sp>
        <p:nvSpPr>
          <p:cNvPr id="2462" name="Google Shape;2462;g5b26d7e6af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5b26d7e6af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8" name="Shape 2468"/>
        <p:cNvGrpSpPr/>
        <p:nvPr/>
      </p:nvGrpSpPr>
      <p:grpSpPr>
        <a:xfrm>
          <a:off x="0" y="0"/>
          <a:ext cx="0" cy="0"/>
          <a:chOff x="0" y="0"/>
          <a:chExt cx="0" cy="0"/>
        </a:xfrm>
      </p:grpSpPr>
      <p:sp>
        <p:nvSpPr>
          <p:cNvPr id="2469" name="Google Shape;2469;g56535f369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56535f369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4" name="Shape 2064"/>
        <p:cNvGrpSpPr/>
        <p:nvPr/>
      </p:nvGrpSpPr>
      <p:grpSpPr>
        <a:xfrm>
          <a:off x="0" y="0"/>
          <a:ext cx="0" cy="0"/>
          <a:chOff x="0" y="0"/>
          <a:chExt cx="0" cy="0"/>
        </a:xfrm>
      </p:grpSpPr>
      <p:sp>
        <p:nvSpPr>
          <p:cNvPr id="2065" name="Google Shape;2065;g58f674ea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58f674ea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8" name="Shape 2478"/>
        <p:cNvGrpSpPr/>
        <p:nvPr/>
      </p:nvGrpSpPr>
      <p:grpSpPr>
        <a:xfrm>
          <a:off x="0" y="0"/>
          <a:ext cx="0" cy="0"/>
          <a:chOff x="0" y="0"/>
          <a:chExt cx="0" cy="0"/>
        </a:xfrm>
      </p:grpSpPr>
      <p:sp>
        <p:nvSpPr>
          <p:cNvPr id="2479" name="Google Shape;2479;g5b26d7e6af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5b26d7e6af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7" name="Shape 2487"/>
        <p:cNvGrpSpPr/>
        <p:nvPr/>
      </p:nvGrpSpPr>
      <p:grpSpPr>
        <a:xfrm>
          <a:off x="0" y="0"/>
          <a:ext cx="0" cy="0"/>
          <a:chOff x="0" y="0"/>
          <a:chExt cx="0" cy="0"/>
        </a:xfrm>
      </p:grpSpPr>
      <p:sp>
        <p:nvSpPr>
          <p:cNvPr id="2488" name="Google Shape;2488;g56535f369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56535f3697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Google Shape;2496;g56535f369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56535f369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3" name="Shape 2503"/>
        <p:cNvGrpSpPr/>
        <p:nvPr/>
      </p:nvGrpSpPr>
      <p:grpSpPr>
        <a:xfrm>
          <a:off x="0" y="0"/>
          <a:ext cx="0" cy="0"/>
          <a:chOff x="0" y="0"/>
          <a:chExt cx="0" cy="0"/>
        </a:xfrm>
      </p:grpSpPr>
      <p:sp>
        <p:nvSpPr>
          <p:cNvPr id="2504" name="Google Shape;2504;g56535f369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56535f369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g56535f369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3" name="Google Shape;2513;g56535f369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3" name="Shape 2523"/>
        <p:cNvGrpSpPr/>
        <p:nvPr/>
      </p:nvGrpSpPr>
      <p:grpSpPr>
        <a:xfrm>
          <a:off x="0" y="0"/>
          <a:ext cx="0" cy="0"/>
          <a:chOff x="0" y="0"/>
          <a:chExt cx="0" cy="0"/>
        </a:xfrm>
      </p:grpSpPr>
      <p:sp>
        <p:nvSpPr>
          <p:cNvPr id="2524" name="Google Shape;2524;g5b26d7e6af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5b26d7e6af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1" name="Shape 2531"/>
        <p:cNvGrpSpPr/>
        <p:nvPr/>
      </p:nvGrpSpPr>
      <p:grpSpPr>
        <a:xfrm>
          <a:off x="0" y="0"/>
          <a:ext cx="0" cy="0"/>
          <a:chOff x="0" y="0"/>
          <a:chExt cx="0" cy="0"/>
        </a:xfrm>
      </p:grpSpPr>
      <p:sp>
        <p:nvSpPr>
          <p:cNvPr id="2532" name="Google Shape;2532;g56535f369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56535f369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9" name="Shape 2539"/>
        <p:cNvGrpSpPr/>
        <p:nvPr/>
      </p:nvGrpSpPr>
      <p:grpSpPr>
        <a:xfrm>
          <a:off x="0" y="0"/>
          <a:ext cx="0" cy="0"/>
          <a:chOff x="0" y="0"/>
          <a:chExt cx="0" cy="0"/>
        </a:xfrm>
      </p:grpSpPr>
      <p:sp>
        <p:nvSpPr>
          <p:cNvPr id="2540" name="Google Shape;2540;g56535f3697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56535f3697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7" name="Shape 2547"/>
        <p:cNvGrpSpPr/>
        <p:nvPr/>
      </p:nvGrpSpPr>
      <p:grpSpPr>
        <a:xfrm>
          <a:off x="0" y="0"/>
          <a:ext cx="0" cy="0"/>
          <a:chOff x="0" y="0"/>
          <a:chExt cx="0" cy="0"/>
        </a:xfrm>
      </p:grpSpPr>
      <p:sp>
        <p:nvSpPr>
          <p:cNvPr id="2548" name="Google Shape;2548;g56535f369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56535f369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5" name="Shape 2555"/>
        <p:cNvGrpSpPr/>
        <p:nvPr/>
      </p:nvGrpSpPr>
      <p:grpSpPr>
        <a:xfrm>
          <a:off x="0" y="0"/>
          <a:ext cx="0" cy="0"/>
          <a:chOff x="0" y="0"/>
          <a:chExt cx="0" cy="0"/>
        </a:xfrm>
      </p:grpSpPr>
      <p:sp>
        <p:nvSpPr>
          <p:cNvPr id="2556" name="Google Shape;2556;g56535f3697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56535f3697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Google Shape;2073;g5b26d7e6af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5b26d7e6af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3" name="Shape 2563"/>
        <p:cNvGrpSpPr/>
        <p:nvPr/>
      </p:nvGrpSpPr>
      <p:grpSpPr>
        <a:xfrm>
          <a:off x="0" y="0"/>
          <a:ext cx="0" cy="0"/>
          <a:chOff x="0" y="0"/>
          <a:chExt cx="0" cy="0"/>
        </a:xfrm>
      </p:grpSpPr>
      <p:sp>
        <p:nvSpPr>
          <p:cNvPr id="2564" name="Google Shape;2564;g5b26d7e6af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5b26d7e6af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2" name="Shape 2572"/>
        <p:cNvGrpSpPr/>
        <p:nvPr/>
      </p:nvGrpSpPr>
      <p:grpSpPr>
        <a:xfrm>
          <a:off x="0" y="0"/>
          <a:ext cx="0" cy="0"/>
          <a:chOff x="0" y="0"/>
          <a:chExt cx="0" cy="0"/>
        </a:xfrm>
      </p:grpSpPr>
      <p:sp>
        <p:nvSpPr>
          <p:cNvPr id="2573" name="Google Shape;2573;g56535f3697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56535f3697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0" name="Shape 2580"/>
        <p:cNvGrpSpPr/>
        <p:nvPr/>
      </p:nvGrpSpPr>
      <p:grpSpPr>
        <a:xfrm>
          <a:off x="0" y="0"/>
          <a:ext cx="0" cy="0"/>
          <a:chOff x="0" y="0"/>
          <a:chExt cx="0" cy="0"/>
        </a:xfrm>
      </p:grpSpPr>
      <p:sp>
        <p:nvSpPr>
          <p:cNvPr id="2581" name="Google Shape;2581;g56535f3697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56535f3697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8" name="Shape 2588"/>
        <p:cNvGrpSpPr/>
        <p:nvPr/>
      </p:nvGrpSpPr>
      <p:grpSpPr>
        <a:xfrm>
          <a:off x="0" y="0"/>
          <a:ext cx="0" cy="0"/>
          <a:chOff x="0" y="0"/>
          <a:chExt cx="0" cy="0"/>
        </a:xfrm>
      </p:grpSpPr>
      <p:sp>
        <p:nvSpPr>
          <p:cNvPr id="2589" name="Google Shape;2589;g56535f3697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0" name="Google Shape;2590;g56535f3697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7" name="Shape 2597"/>
        <p:cNvGrpSpPr/>
        <p:nvPr/>
      </p:nvGrpSpPr>
      <p:grpSpPr>
        <a:xfrm>
          <a:off x="0" y="0"/>
          <a:ext cx="0" cy="0"/>
          <a:chOff x="0" y="0"/>
          <a:chExt cx="0" cy="0"/>
        </a:xfrm>
      </p:grpSpPr>
      <p:sp>
        <p:nvSpPr>
          <p:cNvPr id="2598" name="Google Shape;2598;g5b26d7e6af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5b26d7e6af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6" name="Shape 2606"/>
        <p:cNvGrpSpPr/>
        <p:nvPr/>
      </p:nvGrpSpPr>
      <p:grpSpPr>
        <a:xfrm>
          <a:off x="0" y="0"/>
          <a:ext cx="0" cy="0"/>
          <a:chOff x="0" y="0"/>
          <a:chExt cx="0" cy="0"/>
        </a:xfrm>
      </p:grpSpPr>
      <p:sp>
        <p:nvSpPr>
          <p:cNvPr id="2607" name="Google Shape;2607;g56535f3697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56535f3697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5" name="Shape 2615"/>
        <p:cNvGrpSpPr/>
        <p:nvPr/>
      </p:nvGrpSpPr>
      <p:grpSpPr>
        <a:xfrm>
          <a:off x="0" y="0"/>
          <a:ext cx="0" cy="0"/>
          <a:chOff x="0" y="0"/>
          <a:chExt cx="0" cy="0"/>
        </a:xfrm>
      </p:grpSpPr>
      <p:sp>
        <p:nvSpPr>
          <p:cNvPr id="2616" name="Google Shape;2616;g5b26d7e6af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5b26d7e6af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4" name="Shape 2624"/>
        <p:cNvGrpSpPr/>
        <p:nvPr/>
      </p:nvGrpSpPr>
      <p:grpSpPr>
        <a:xfrm>
          <a:off x="0" y="0"/>
          <a:ext cx="0" cy="0"/>
          <a:chOff x="0" y="0"/>
          <a:chExt cx="0" cy="0"/>
        </a:xfrm>
      </p:grpSpPr>
      <p:sp>
        <p:nvSpPr>
          <p:cNvPr id="2625" name="Google Shape;2625;g56535f369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56535f369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3" name="Shape 2633"/>
        <p:cNvGrpSpPr/>
        <p:nvPr/>
      </p:nvGrpSpPr>
      <p:grpSpPr>
        <a:xfrm>
          <a:off x="0" y="0"/>
          <a:ext cx="0" cy="0"/>
          <a:chOff x="0" y="0"/>
          <a:chExt cx="0" cy="0"/>
        </a:xfrm>
      </p:grpSpPr>
      <p:sp>
        <p:nvSpPr>
          <p:cNvPr id="2634" name="Google Shape;2634;g5b26d7e6af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5b26d7e6af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2" name="Shape 2642"/>
        <p:cNvGrpSpPr/>
        <p:nvPr/>
      </p:nvGrpSpPr>
      <p:grpSpPr>
        <a:xfrm>
          <a:off x="0" y="0"/>
          <a:ext cx="0" cy="0"/>
          <a:chOff x="0" y="0"/>
          <a:chExt cx="0" cy="0"/>
        </a:xfrm>
      </p:grpSpPr>
      <p:sp>
        <p:nvSpPr>
          <p:cNvPr id="2643" name="Google Shape;2643;g5b26d7e6af_0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5b26d7e6af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9" name="Shape 2079"/>
        <p:cNvGrpSpPr/>
        <p:nvPr/>
      </p:nvGrpSpPr>
      <p:grpSpPr>
        <a:xfrm>
          <a:off x="0" y="0"/>
          <a:ext cx="0" cy="0"/>
          <a:chOff x="0" y="0"/>
          <a:chExt cx="0" cy="0"/>
        </a:xfrm>
      </p:grpSpPr>
      <p:sp>
        <p:nvSpPr>
          <p:cNvPr id="2080" name="Google Shape;2080;g55aabcb5e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55aabcb5e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0" name="Shape 2650"/>
        <p:cNvGrpSpPr/>
        <p:nvPr/>
      </p:nvGrpSpPr>
      <p:grpSpPr>
        <a:xfrm>
          <a:off x="0" y="0"/>
          <a:ext cx="0" cy="0"/>
          <a:chOff x="0" y="0"/>
          <a:chExt cx="0" cy="0"/>
        </a:xfrm>
      </p:grpSpPr>
      <p:sp>
        <p:nvSpPr>
          <p:cNvPr id="2651" name="Google Shape;2651;g5b26d7e6af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2" name="Google Shape;2652;g5b26d7e6af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9" name="Shape 2659"/>
        <p:cNvGrpSpPr/>
        <p:nvPr/>
      </p:nvGrpSpPr>
      <p:grpSpPr>
        <a:xfrm>
          <a:off x="0" y="0"/>
          <a:ext cx="0" cy="0"/>
          <a:chOff x="0" y="0"/>
          <a:chExt cx="0" cy="0"/>
        </a:xfrm>
      </p:grpSpPr>
      <p:sp>
        <p:nvSpPr>
          <p:cNvPr id="2660" name="Google Shape;2660;g55aabcb5e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55aabcb5e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5" name="Shape 2675"/>
        <p:cNvGrpSpPr/>
        <p:nvPr/>
      </p:nvGrpSpPr>
      <p:grpSpPr>
        <a:xfrm>
          <a:off x="0" y="0"/>
          <a:ext cx="0" cy="0"/>
          <a:chOff x="0" y="0"/>
          <a:chExt cx="0" cy="0"/>
        </a:xfrm>
      </p:grpSpPr>
      <p:sp>
        <p:nvSpPr>
          <p:cNvPr id="2676" name="Google Shape;2676;g562e181ae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562e181ae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1" name="Shape 2691"/>
        <p:cNvGrpSpPr/>
        <p:nvPr/>
      </p:nvGrpSpPr>
      <p:grpSpPr>
        <a:xfrm>
          <a:off x="0" y="0"/>
          <a:ext cx="0" cy="0"/>
          <a:chOff x="0" y="0"/>
          <a:chExt cx="0" cy="0"/>
        </a:xfrm>
      </p:grpSpPr>
      <p:sp>
        <p:nvSpPr>
          <p:cNvPr id="2692" name="Google Shape;2692;g55aabcb5e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55aabcb5e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0" name="Shape 2700"/>
        <p:cNvGrpSpPr/>
        <p:nvPr/>
      </p:nvGrpSpPr>
      <p:grpSpPr>
        <a:xfrm>
          <a:off x="0" y="0"/>
          <a:ext cx="0" cy="0"/>
          <a:chOff x="0" y="0"/>
          <a:chExt cx="0" cy="0"/>
        </a:xfrm>
      </p:grpSpPr>
      <p:sp>
        <p:nvSpPr>
          <p:cNvPr id="2701" name="Google Shape;2701;g562e181ae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562e181ae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9" name="Shape 2709"/>
        <p:cNvGrpSpPr/>
        <p:nvPr/>
      </p:nvGrpSpPr>
      <p:grpSpPr>
        <a:xfrm>
          <a:off x="0" y="0"/>
          <a:ext cx="0" cy="0"/>
          <a:chOff x="0" y="0"/>
          <a:chExt cx="0" cy="0"/>
        </a:xfrm>
      </p:grpSpPr>
      <p:sp>
        <p:nvSpPr>
          <p:cNvPr id="2710" name="Google Shape;2710;g562e181ae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562e181ae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8" name="Shape 2718"/>
        <p:cNvGrpSpPr/>
        <p:nvPr/>
      </p:nvGrpSpPr>
      <p:grpSpPr>
        <a:xfrm>
          <a:off x="0" y="0"/>
          <a:ext cx="0" cy="0"/>
          <a:chOff x="0" y="0"/>
          <a:chExt cx="0" cy="0"/>
        </a:xfrm>
      </p:grpSpPr>
      <p:sp>
        <p:nvSpPr>
          <p:cNvPr id="2719" name="Google Shape;2719;g562e181ae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562e181ae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Google Shape;2728;g562e181ae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9" name="Google Shape;2729;g562e181ae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Google Shape;2737;g562e181ae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562e181ae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5" name="Shape 2745"/>
        <p:cNvGrpSpPr/>
        <p:nvPr/>
      </p:nvGrpSpPr>
      <p:grpSpPr>
        <a:xfrm>
          <a:off x="0" y="0"/>
          <a:ext cx="0" cy="0"/>
          <a:chOff x="0" y="0"/>
          <a:chExt cx="0" cy="0"/>
        </a:xfrm>
      </p:grpSpPr>
      <p:sp>
        <p:nvSpPr>
          <p:cNvPr id="2746" name="Google Shape;2746;g55aabcb5e8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55aabcb5e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7" name="Shape 2087"/>
        <p:cNvGrpSpPr/>
        <p:nvPr/>
      </p:nvGrpSpPr>
      <p:grpSpPr>
        <a:xfrm>
          <a:off x="0" y="0"/>
          <a:ext cx="0" cy="0"/>
          <a:chOff x="0" y="0"/>
          <a:chExt cx="0" cy="0"/>
        </a:xfrm>
      </p:grpSpPr>
      <p:sp>
        <p:nvSpPr>
          <p:cNvPr id="2088" name="Google Shape;2088;g55aabcb5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55aabcb5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0" name="Shape 2760"/>
        <p:cNvGrpSpPr/>
        <p:nvPr/>
      </p:nvGrpSpPr>
      <p:grpSpPr>
        <a:xfrm>
          <a:off x="0" y="0"/>
          <a:ext cx="0" cy="0"/>
          <a:chOff x="0" y="0"/>
          <a:chExt cx="0" cy="0"/>
        </a:xfrm>
      </p:grpSpPr>
      <p:sp>
        <p:nvSpPr>
          <p:cNvPr id="2761" name="Google Shape;2761;g562e181ae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562e181ae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5" name="Shape 2775"/>
        <p:cNvGrpSpPr/>
        <p:nvPr/>
      </p:nvGrpSpPr>
      <p:grpSpPr>
        <a:xfrm>
          <a:off x="0" y="0"/>
          <a:ext cx="0" cy="0"/>
          <a:chOff x="0" y="0"/>
          <a:chExt cx="0" cy="0"/>
        </a:xfrm>
      </p:grpSpPr>
      <p:sp>
        <p:nvSpPr>
          <p:cNvPr id="2776" name="Google Shape;2776;g55aabcb5e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55aabcb5e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4" name="Shape 2784"/>
        <p:cNvGrpSpPr/>
        <p:nvPr/>
      </p:nvGrpSpPr>
      <p:grpSpPr>
        <a:xfrm>
          <a:off x="0" y="0"/>
          <a:ext cx="0" cy="0"/>
          <a:chOff x="0" y="0"/>
          <a:chExt cx="0" cy="0"/>
        </a:xfrm>
      </p:grpSpPr>
      <p:sp>
        <p:nvSpPr>
          <p:cNvPr id="2785" name="Google Shape;2785;g562e181ae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562e181ae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3" name="Shape 2793"/>
        <p:cNvGrpSpPr/>
        <p:nvPr/>
      </p:nvGrpSpPr>
      <p:grpSpPr>
        <a:xfrm>
          <a:off x="0" y="0"/>
          <a:ext cx="0" cy="0"/>
          <a:chOff x="0" y="0"/>
          <a:chExt cx="0" cy="0"/>
        </a:xfrm>
      </p:grpSpPr>
      <p:sp>
        <p:nvSpPr>
          <p:cNvPr id="2794" name="Google Shape;2794;g562e181ae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562e181ae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2" name="Shape 2802"/>
        <p:cNvGrpSpPr/>
        <p:nvPr/>
      </p:nvGrpSpPr>
      <p:grpSpPr>
        <a:xfrm>
          <a:off x="0" y="0"/>
          <a:ext cx="0" cy="0"/>
          <a:chOff x="0" y="0"/>
          <a:chExt cx="0" cy="0"/>
        </a:xfrm>
      </p:grpSpPr>
      <p:sp>
        <p:nvSpPr>
          <p:cNvPr id="2803" name="Google Shape;2803;g562e181ae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4" name="Google Shape;2804;g562e181ae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1" name="Shape 2811"/>
        <p:cNvGrpSpPr/>
        <p:nvPr/>
      </p:nvGrpSpPr>
      <p:grpSpPr>
        <a:xfrm>
          <a:off x="0" y="0"/>
          <a:ext cx="0" cy="0"/>
          <a:chOff x="0" y="0"/>
          <a:chExt cx="0" cy="0"/>
        </a:xfrm>
      </p:grpSpPr>
      <p:sp>
        <p:nvSpPr>
          <p:cNvPr id="2812" name="Google Shape;2812;g562e181ae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562e181ae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0" name="Shape 2820"/>
        <p:cNvGrpSpPr/>
        <p:nvPr/>
      </p:nvGrpSpPr>
      <p:grpSpPr>
        <a:xfrm>
          <a:off x="0" y="0"/>
          <a:ext cx="0" cy="0"/>
          <a:chOff x="0" y="0"/>
          <a:chExt cx="0" cy="0"/>
        </a:xfrm>
      </p:grpSpPr>
      <p:sp>
        <p:nvSpPr>
          <p:cNvPr id="2821" name="Google Shape;2821;g562e181ae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562e181ae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9" name="Shape 2829"/>
        <p:cNvGrpSpPr/>
        <p:nvPr/>
      </p:nvGrpSpPr>
      <p:grpSpPr>
        <a:xfrm>
          <a:off x="0" y="0"/>
          <a:ext cx="0" cy="0"/>
          <a:chOff x="0" y="0"/>
          <a:chExt cx="0" cy="0"/>
        </a:xfrm>
      </p:grpSpPr>
      <p:sp>
        <p:nvSpPr>
          <p:cNvPr id="2830" name="Google Shape;2830;g562e181aec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562e181aec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4" name="Shape 2844"/>
        <p:cNvGrpSpPr/>
        <p:nvPr/>
      </p:nvGrpSpPr>
      <p:grpSpPr>
        <a:xfrm>
          <a:off x="0" y="0"/>
          <a:ext cx="0" cy="0"/>
          <a:chOff x="0" y="0"/>
          <a:chExt cx="0" cy="0"/>
        </a:xfrm>
      </p:grpSpPr>
      <p:sp>
        <p:nvSpPr>
          <p:cNvPr id="2845" name="Google Shape;2845;g562e181aec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6" name="Google Shape;2846;g562e181aec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1" name="Shape 2861"/>
        <p:cNvGrpSpPr/>
        <p:nvPr/>
      </p:nvGrpSpPr>
      <p:grpSpPr>
        <a:xfrm>
          <a:off x="0" y="0"/>
          <a:ext cx="0" cy="0"/>
          <a:chOff x="0" y="0"/>
          <a:chExt cx="0" cy="0"/>
        </a:xfrm>
      </p:grpSpPr>
      <p:sp>
        <p:nvSpPr>
          <p:cNvPr id="2862" name="Google Shape;2862;g55aabcb5e8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3" name="Google Shape;2863;g55aabcb5e8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6" name="Shape 2096"/>
        <p:cNvGrpSpPr/>
        <p:nvPr/>
      </p:nvGrpSpPr>
      <p:grpSpPr>
        <a:xfrm>
          <a:off x="0" y="0"/>
          <a:ext cx="0" cy="0"/>
          <a:chOff x="0" y="0"/>
          <a:chExt cx="0" cy="0"/>
        </a:xfrm>
      </p:grpSpPr>
      <p:sp>
        <p:nvSpPr>
          <p:cNvPr id="2097" name="Google Shape;2097;g55aabcb5e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55aabcb5e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0" name="Shape 2870"/>
        <p:cNvGrpSpPr/>
        <p:nvPr/>
      </p:nvGrpSpPr>
      <p:grpSpPr>
        <a:xfrm>
          <a:off x="0" y="0"/>
          <a:ext cx="0" cy="0"/>
          <a:chOff x="0" y="0"/>
          <a:chExt cx="0" cy="0"/>
        </a:xfrm>
      </p:grpSpPr>
      <p:sp>
        <p:nvSpPr>
          <p:cNvPr id="2871" name="Google Shape;2871;g562e181ae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562e181ae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9" name="Shape 2879"/>
        <p:cNvGrpSpPr/>
        <p:nvPr/>
      </p:nvGrpSpPr>
      <p:grpSpPr>
        <a:xfrm>
          <a:off x="0" y="0"/>
          <a:ext cx="0" cy="0"/>
          <a:chOff x="0" y="0"/>
          <a:chExt cx="0" cy="0"/>
        </a:xfrm>
      </p:grpSpPr>
      <p:sp>
        <p:nvSpPr>
          <p:cNvPr id="2880" name="Google Shape;2880;g562e181ae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562e181ae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8" name="Shape 2888"/>
        <p:cNvGrpSpPr/>
        <p:nvPr/>
      </p:nvGrpSpPr>
      <p:grpSpPr>
        <a:xfrm>
          <a:off x="0" y="0"/>
          <a:ext cx="0" cy="0"/>
          <a:chOff x="0" y="0"/>
          <a:chExt cx="0" cy="0"/>
        </a:xfrm>
      </p:grpSpPr>
      <p:sp>
        <p:nvSpPr>
          <p:cNvPr id="2889" name="Google Shape;2889;g562e181ae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0" name="Google Shape;2890;g562e181ae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7" name="Shape 2897"/>
        <p:cNvGrpSpPr/>
        <p:nvPr/>
      </p:nvGrpSpPr>
      <p:grpSpPr>
        <a:xfrm>
          <a:off x="0" y="0"/>
          <a:ext cx="0" cy="0"/>
          <a:chOff x="0" y="0"/>
          <a:chExt cx="0" cy="0"/>
        </a:xfrm>
      </p:grpSpPr>
      <p:sp>
        <p:nvSpPr>
          <p:cNvPr id="2898" name="Google Shape;2898;g562e181aec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562e181aec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6" name="Shape 2906"/>
        <p:cNvGrpSpPr/>
        <p:nvPr/>
      </p:nvGrpSpPr>
      <p:grpSpPr>
        <a:xfrm>
          <a:off x="0" y="0"/>
          <a:ext cx="0" cy="0"/>
          <a:chOff x="0" y="0"/>
          <a:chExt cx="0" cy="0"/>
        </a:xfrm>
      </p:grpSpPr>
      <p:sp>
        <p:nvSpPr>
          <p:cNvPr id="2907" name="Google Shape;2907;g562e181ae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8" name="Google Shape;2908;g562e181ae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5" name="Shape 2915"/>
        <p:cNvGrpSpPr/>
        <p:nvPr/>
      </p:nvGrpSpPr>
      <p:grpSpPr>
        <a:xfrm>
          <a:off x="0" y="0"/>
          <a:ext cx="0" cy="0"/>
          <a:chOff x="0" y="0"/>
          <a:chExt cx="0" cy="0"/>
        </a:xfrm>
      </p:grpSpPr>
      <p:sp>
        <p:nvSpPr>
          <p:cNvPr id="2916" name="Google Shape;2916;g55aabcb5e8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55aabcb5e8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1" name="Shape 2931"/>
        <p:cNvGrpSpPr/>
        <p:nvPr/>
      </p:nvGrpSpPr>
      <p:grpSpPr>
        <a:xfrm>
          <a:off x="0" y="0"/>
          <a:ext cx="0" cy="0"/>
          <a:chOff x="0" y="0"/>
          <a:chExt cx="0" cy="0"/>
        </a:xfrm>
      </p:grpSpPr>
      <p:sp>
        <p:nvSpPr>
          <p:cNvPr id="2932" name="Google Shape;2932;g55aabcb5e8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3" name="Google Shape;2933;g55aabcb5e8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0" name="Shape 2940"/>
        <p:cNvGrpSpPr/>
        <p:nvPr/>
      </p:nvGrpSpPr>
      <p:grpSpPr>
        <a:xfrm>
          <a:off x="0" y="0"/>
          <a:ext cx="0" cy="0"/>
          <a:chOff x="0" y="0"/>
          <a:chExt cx="0" cy="0"/>
        </a:xfrm>
      </p:grpSpPr>
      <p:sp>
        <p:nvSpPr>
          <p:cNvPr id="2941" name="Google Shape;2941;g562e181ae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2" name="Google Shape;2942;g562e181ae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9" name="Shape 2949"/>
        <p:cNvGrpSpPr/>
        <p:nvPr/>
      </p:nvGrpSpPr>
      <p:grpSpPr>
        <a:xfrm>
          <a:off x="0" y="0"/>
          <a:ext cx="0" cy="0"/>
          <a:chOff x="0" y="0"/>
          <a:chExt cx="0" cy="0"/>
        </a:xfrm>
      </p:grpSpPr>
      <p:sp>
        <p:nvSpPr>
          <p:cNvPr id="2950" name="Google Shape;2950;g562e181aec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562e181aec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8" name="Shape 2958"/>
        <p:cNvGrpSpPr/>
        <p:nvPr/>
      </p:nvGrpSpPr>
      <p:grpSpPr>
        <a:xfrm>
          <a:off x="0" y="0"/>
          <a:ext cx="0" cy="0"/>
          <a:chOff x="0" y="0"/>
          <a:chExt cx="0" cy="0"/>
        </a:xfrm>
      </p:grpSpPr>
      <p:sp>
        <p:nvSpPr>
          <p:cNvPr id="2959" name="Google Shape;2959;g562e181aec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0" name="Google Shape;2960;g562e181aec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1.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96.png"/><Relationship Id="rId4" Type="http://schemas.openxmlformats.org/officeDocument/2006/relationships/image" Target="../media/image26.png"/><Relationship Id="rId5" Type="http://schemas.openxmlformats.org/officeDocument/2006/relationships/image" Target="../media/image7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41.png"/><Relationship Id="rId6"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36.png"/><Relationship Id="rId6"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1.png"/><Relationship Id="rId4"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3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8.png"/><Relationship Id="rId4" Type="http://schemas.openxmlformats.org/officeDocument/2006/relationships/image" Target="../media/image51.png"/><Relationship Id="rId5" Type="http://schemas.openxmlformats.org/officeDocument/2006/relationships/image" Target="../media/image3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2.png"/><Relationship Id="rId4" Type="http://schemas.openxmlformats.org/officeDocument/2006/relationships/image" Target="../media/image47.png"/><Relationship Id="rId5" Type="http://schemas.openxmlformats.org/officeDocument/2006/relationships/image" Target="../media/image39.png"/><Relationship Id="rId6" Type="http://schemas.openxmlformats.org/officeDocument/2006/relationships/image" Target="../media/image45.png"/><Relationship Id="rId7" Type="http://schemas.openxmlformats.org/officeDocument/2006/relationships/image" Target="../media/image5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46.png"/><Relationship Id="rId7" Type="http://schemas.openxmlformats.org/officeDocument/2006/relationships/image" Target="../media/image6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60.png"/><Relationship Id="rId4" Type="http://schemas.openxmlformats.org/officeDocument/2006/relationships/image" Target="../media/image49.png"/><Relationship Id="rId5"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4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56.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59.png"/><Relationship Id="rId7"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9.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85.png"/><Relationship Id="rId7" Type="http://schemas.openxmlformats.org/officeDocument/2006/relationships/image" Target="../media/image97.png"/><Relationship Id="rId8" Type="http://schemas.openxmlformats.org/officeDocument/2006/relationships/image" Target="../media/image7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64.png"/><Relationship Id="rId4" Type="http://schemas.openxmlformats.org/officeDocument/2006/relationships/image" Target="../media/image70.png"/><Relationship Id="rId5" Type="http://schemas.openxmlformats.org/officeDocument/2006/relationships/image" Target="../media/image80.png"/><Relationship Id="rId6" Type="http://schemas.openxmlformats.org/officeDocument/2006/relationships/image" Target="../media/image7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77.png"/><Relationship Id="rId4" Type="http://schemas.openxmlformats.org/officeDocument/2006/relationships/image" Target="../media/image90.png"/><Relationship Id="rId9" Type="http://schemas.openxmlformats.org/officeDocument/2006/relationships/image" Target="../media/image94.png"/><Relationship Id="rId5" Type="http://schemas.openxmlformats.org/officeDocument/2006/relationships/image" Target="../media/image75.png"/><Relationship Id="rId6" Type="http://schemas.openxmlformats.org/officeDocument/2006/relationships/image" Target="../media/image82.png"/><Relationship Id="rId7" Type="http://schemas.openxmlformats.org/officeDocument/2006/relationships/image" Target="../media/image81.png"/><Relationship Id="rId8" Type="http://schemas.openxmlformats.org/officeDocument/2006/relationships/image" Target="../media/image8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92.png"/><Relationship Id="rId5" Type="http://schemas.openxmlformats.org/officeDocument/2006/relationships/image" Target="../media/image91.png"/><Relationship Id="rId6" Type="http://schemas.openxmlformats.org/officeDocument/2006/relationships/image" Target="../media/image93.png"/><Relationship Id="rId7" Type="http://schemas.openxmlformats.org/officeDocument/2006/relationships/image" Target="../media/image86.png"/><Relationship Id="rId8" Type="http://schemas.openxmlformats.org/officeDocument/2006/relationships/image" Target="../media/image8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7.png"/><Relationship Id="rId3" Type="http://schemas.openxmlformats.org/officeDocument/2006/relationships/image" Target="../media/image9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6.png"/><Relationship Id="rId3" Type="http://schemas.openxmlformats.org/officeDocument/2006/relationships/image" Target="../media/image9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95.png"/><Relationship Id="rId4" Type="http://schemas.openxmlformats.org/officeDocument/2006/relationships/image" Target="../media/image1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95.png"/><Relationship Id="rId4" Type="http://schemas.openxmlformats.org/officeDocument/2006/relationships/image" Target="../media/image1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95.png"/><Relationship Id="rId4" Type="http://schemas.openxmlformats.org/officeDocument/2006/relationships/image" Target="../media/image10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95.png"/><Relationship Id="rId4" Type="http://schemas.openxmlformats.org/officeDocument/2006/relationships/image" Target="../media/image12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2.png"/><Relationship Id="rId3" Type="http://schemas.openxmlformats.org/officeDocument/2006/relationships/image" Target="../media/image10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21.png"/><Relationship Id="rId4" Type="http://schemas.openxmlformats.org/officeDocument/2006/relationships/image" Target="../media/image10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21.png"/><Relationship Id="rId4" Type="http://schemas.openxmlformats.org/officeDocument/2006/relationships/image" Target="../media/image13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98.png"/><Relationship Id="rId4" Type="http://schemas.openxmlformats.org/officeDocument/2006/relationships/image" Target="../media/image12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10.png"/><Relationship Id="rId4" Type="http://schemas.openxmlformats.org/officeDocument/2006/relationships/image" Target="../media/image10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6.png"/><Relationship Id="rId4" Type="http://schemas.openxmlformats.org/officeDocument/2006/relationships/image" Target="../media/image12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13.png"/><Relationship Id="rId4" Type="http://schemas.openxmlformats.org/officeDocument/2006/relationships/image" Target="../media/image115.png"/><Relationship Id="rId5" Type="http://schemas.openxmlformats.org/officeDocument/2006/relationships/image" Target="../media/image1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16.png"/><Relationship Id="rId4" Type="http://schemas.openxmlformats.org/officeDocument/2006/relationships/image" Target="../media/image12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36.png"/><Relationship Id="rId4" Type="http://schemas.openxmlformats.org/officeDocument/2006/relationships/image" Target="../media/image127.png"/><Relationship Id="rId5" Type="http://schemas.openxmlformats.org/officeDocument/2006/relationships/image" Target="../media/image132.png"/><Relationship Id="rId6" Type="http://schemas.openxmlformats.org/officeDocument/2006/relationships/image" Target="../media/image12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28.png"/><Relationship Id="rId4" Type="http://schemas.openxmlformats.org/officeDocument/2006/relationships/image" Target="../media/image127.png"/><Relationship Id="rId5" Type="http://schemas.openxmlformats.org/officeDocument/2006/relationships/image" Target="../media/image138.png"/><Relationship Id="rId6" Type="http://schemas.openxmlformats.org/officeDocument/2006/relationships/image" Target="../media/image12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9.png"/><Relationship Id="rId4" Type="http://schemas.openxmlformats.org/officeDocument/2006/relationships/image" Target="../media/image141.png"/><Relationship Id="rId5" Type="http://schemas.openxmlformats.org/officeDocument/2006/relationships/image" Target="../media/image14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 Id="rId3" Type="http://schemas.openxmlformats.org/officeDocument/2006/relationships/image" Target="../media/image146.png"/><Relationship Id="rId4" Type="http://schemas.openxmlformats.org/officeDocument/2006/relationships/image" Target="../media/image131.png"/><Relationship Id="rId5" Type="http://schemas.openxmlformats.org/officeDocument/2006/relationships/image" Target="../media/image149.png"/><Relationship Id="rId6" Type="http://schemas.openxmlformats.org/officeDocument/2006/relationships/image" Target="../media/image13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40.png"/><Relationship Id="rId4" Type="http://schemas.openxmlformats.org/officeDocument/2006/relationships/image" Target="../media/image142.png"/><Relationship Id="rId5" Type="http://schemas.openxmlformats.org/officeDocument/2006/relationships/image" Target="../media/image14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 Id="rId3" Type="http://schemas.openxmlformats.org/officeDocument/2006/relationships/image" Target="../media/image153.png"/><Relationship Id="rId4" Type="http://schemas.openxmlformats.org/officeDocument/2006/relationships/image" Target="../media/image152.png"/><Relationship Id="rId5" Type="http://schemas.openxmlformats.org/officeDocument/2006/relationships/image" Target="../media/image154.png"/><Relationship Id="rId6" Type="http://schemas.openxmlformats.org/officeDocument/2006/relationships/image" Target="../media/image150.png"/><Relationship Id="rId7" Type="http://schemas.openxmlformats.org/officeDocument/2006/relationships/image" Target="../media/image14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 Id="rId3" Type="http://schemas.openxmlformats.org/officeDocument/2006/relationships/image" Target="../media/image155.png"/><Relationship Id="rId4" Type="http://schemas.openxmlformats.org/officeDocument/2006/relationships/image" Target="../media/image148.png"/><Relationship Id="rId5" Type="http://schemas.openxmlformats.org/officeDocument/2006/relationships/image" Target="../media/image170.png"/><Relationship Id="rId6" Type="http://schemas.openxmlformats.org/officeDocument/2006/relationships/image" Target="../media/image166.png"/><Relationship Id="rId7" Type="http://schemas.openxmlformats.org/officeDocument/2006/relationships/image" Target="../media/image16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63.png"/><Relationship Id="rId4" Type="http://schemas.openxmlformats.org/officeDocument/2006/relationships/image" Target="../media/image167.png"/><Relationship Id="rId5" Type="http://schemas.openxmlformats.org/officeDocument/2006/relationships/image" Target="../media/image18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2.png"/><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57.png"/><Relationship Id="rId6" Type="http://schemas.openxmlformats.org/officeDocument/2006/relationships/image" Target="../media/image160.png"/><Relationship Id="rId7" Type="http://schemas.openxmlformats.org/officeDocument/2006/relationships/image" Target="../media/image168.png"/><Relationship Id="rId8" Type="http://schemas.openxmlformats.org/officeDocument/2006/relationships/image" Target="../media/image16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4.png"/><Relationship Id="rId3" Type="http://schemas.openxmlformats.org/officeDocument/2006/relationships/image" Target="../media/image164.png"/><Relationship Id="rId4" Type="http://schemas.openxmlformats.org/officeDocument/2006/relationships/image" Target="../media/image169.png"/><Relationship Id="rId5" Type="http://schemas.openxmlformats.org/officeDocument/2006/relationships/image" Target="../media/image183.png"/><Relationship Id="rId6" Type="http://schemas.openxmlformats.org/officeDocument/2006/relationships/image" Target="../media/image171.png"/><Relationship Id="rId7" Type="http://schemas.openxmlformats.org/officeDocument/2006/relationships/image" Target="../media/image179.png"/><Relationship Id="rId8" Type="http://schemas.openxmlformats.org/officeDocument/2006/relationships/image" Target="../media/image18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72.png"/><Relationship Id="rId4" Type="http://schemas.openxmlformats.org/officeDocument/2006/relationships/image" Target="../media/image176.png"/><Relationship Id="rId5" Type="http://schemas.openxmlformats.org/officeDocument/2006/relationships/image" Target="../media/image193.png"/><Relationship Id="rId6" Type="http://schemas.openxmlformats.org/officeDocument/2006/relationships/image" Target="../media/image17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1.png"/><Relationship Id="rId3" Type="http://schemas.openxmlformats.org/officeDocument/2006/relationships/image" Target="../media/image177.png"/><Relationship Id="rId4" Type="http://schemas.openxmlformats.org/officeDocument/2006/relationships/image" Target="../media/image173.png"/><Relationship Id="rId9" Type="http://schemas.openxmlformats.org/officeDocument/2006/relationships/image" Target="../media/image189.png"/><Relationship Id="rId5" Type="http://schemas.openxmlformats.org/officeDocument/2006/relationships/image" Target="../media/image178.png"/><Relationship Id="rId6" Type="http://schemas.openxmlformats.org/officeDocument/2006/relationships/image" Target="../media/image186.png"/><Relationship Id="rId7" Type="http://schemas.openxmlformats.org/officeDocument/2006/relationships/image" Target="../media/image182.png"/><Relationship Id="rId8" Type="http://schemas.openxmlformats.org/officeDocument/2006/relationships/image" Target="../media/image18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8.png"/><Relationship Id="rId3" Type="http://schemas.openxmlformats.org/officeDocument/2006/relationships/image" Target="../media/image184.png"/><Relationship Id="rId4" Type="http://schemas.openxmlformats.org/officeDocument/2006/relationships/image" Target="../media/image201.png"/><Relationship Id="rId9" Type="http://schemas.openxmlformats.org/officeDocument/2006/relationships/image" Target="../media/image197.png"/><Relationship Id="rId5" Type="http://schemas.openxmlformats.org/officeDocument/2006/relationships/image" Target="../media/image187.png"/><Relationship Id="rId6" Type="http://schemas.openxmlformats.org/officeDocument/2006/relationships/image" Target="../media/image190.png"/><Relationship Id="rId7" Type="http://schemas.openxmlformats.org/officeDocument/2006/relationships/image" Target="../media/image199.png"/><Relationship Id="rId8" Type="http://schemas.openxmlformats.org/officeDocument/2006/relationships/image" Target="../media/image19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3.png"/><Relationship Id="rId3" Type="http://schemas.openxmlformats.org/officeDocument/2006/relationships/image" Target="../media/image20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 Id="rId3" Type="http://schemas.openxmlformats.org/officeDocument/2006/relationships/image" Target="../media/image20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3">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4">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4">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7">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2.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0.xml"/><Relationship Id="rId3" Type="http://schemas.openxmlformats.org/officeDocument/2006/relationships/image" Target="../media/image20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1.xml"/><Relationship Id="rId3" Type="http://schemas.openxmlformats.org/officeDocument/2006/relationships/image" Target="../media/image20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2.xml"/><Relationship Id="rId3" Type="http://schemas.openxmlformats.org/officeDocument/2006/relationships/image" Target="../media/image20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3.xml"/><Relationship Id="rId3" Type="http://schemas.openxmlformats.org/officeDocument/2006/relationships/image" Target="../media/image20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4.xml"/><Relationship Id="rId3" Type="http://schemas.openxmlformats.org/officeDocument/2006/relationships/image" Target="../media/image20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5.xml"/><Relationship Id="rId3" Type="http://schemas.openxmlformats.org/officeDocument/2006/relationships/image" Target="../media/image20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6.xml"/><Relationship Id="rId3" Type="http://schemas.openxmlformats.org/officeDocument/2006/relationships/image" Target="../media/image20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7.xml"/><Relationship Id="rId3" Type="http://schemas.openxmlformats.org/officeDocument/2006/relationships/image" Target="../media/image20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8.xml"/><Relationship Id="rId3" Type="http://schemas.openxmlformats.org/officeDocument/2006/relationships/image" Target="../media/image20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9.xml"/><Relationship Id="rId3" Type="http://schemas.openxmlformats.org/officeDocument/2006/relationships/image" Target="../media/image2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19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 Id="rId3" Type="http://schemas.openxmlformats.org/officeDocument/2006/relationships/image" Target="../media/image2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 Id="rId3" Type="http://schemas.openxmlformats.org/officeDocument/2006/relationships/image" Target="../media/image20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image" Target="../media/image20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20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 Id="rId3" Type="http://schemas.openxmlformats.org/officeDocument/2006/relationships/image" Target="../media/image20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 Id="rId3" Type="http://schemas.openxmlformats.org/officeDocument/2006/relationships/image" Target="../media/image2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 Id="rId3" Type="http://schemas.openxmlformats.org/officeDocument/2006/relationships/image" Target="../media/image2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 Id="rId3" Type="http://schemas.openxmlformats.org/officeDocument/2006/relationships/image" Target="../media/image2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20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 Id="rId3" Type="http://schemas.openxmlformats.org/officeDocument/2006/relationships/image" Target="../media/image2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 Id="rId3" Type="http://schemas.openxmlformats.org/officeDocument/2006/relationships/image" Target="../media/image2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 Id="rId3" Type="http://schemas.openxmlformats.org/officeDocument/2006/relationships/image" Target="../media/image2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image" Target="../media/image194.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 Id="rId3" Type="http://schemas.openxmlformats.org/officeDocument/2006/relationships/image" Target="../media/image2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 Id="rId3" Type="http://schemas.openxmlformats.org/officeDocument/2006/relationships/image" Target="../media/image20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 Id="rId3" Type="http://schemas.openxmlformats.org/officeDocument/2006/relationships/image" Target="../media/image2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image" Target="../media/image20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Relationship Id="rId3" Type="http://schemas.openxmlformats.org/officeDocument/2006/relationships/hyperlink" Target="https://en.wikipedia.org/wiki/List_of_computer_security_certification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3.xml"/><Relationship Id="rId3" Type="http://schemas.openxmlformats.org/officeDocument/2006/relationships/image" Target="../media/image20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5.xml"/><Relationship Id="rId3" Type="http://schemas.openxmlformats.org/officeDocument/2006/relationships/image" Target="../media/image20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 Id="rId3" Type="http://schemas.openxmlformats.org/officeDocument/2006/relationships/image" Target="../media/image20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0.xml"/><Relationship Id="rId3" Type="http://schemas.openxmlformats.org/officeDocument/2006/relationships/image" Target="../media/image19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1.xml"/><Relationship Id="rId3" Type="http://schemas.openxmlformats.org/officeDocument/2006/relationships/image" Target="../media/image20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2.xml"/><Relationship Id="rId3" Type="http://schemas.openxmlformats.org/officeDocument/2006/relationships/image" Target="../media/image20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3.xml"/><Relationship Id="rId3" Type="http://schemas.openxmlformats.org/officeDocument/2006/relationships/image" Target="../media/image2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4.xml"/><Relationship Id="rId3" Type="http://schemas.openxmlformats.org/officeDocument/2006/relationships/image" Target="../media/image2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5.xml"/><Relationship Id="rId3" Type="http://schemas.openxmlformats.org/officeDocument/2006/relationships/image" Target="../media/image2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6.xml"/><Relationship Id="rId3" Type="http://schemas.openxmlformats.org/officeDocument/2006/relationships/image" Target="../media/image20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7.xml"/><Relationship Id="rId3" Type="http://schemas.openxmlformats.org/officeDocument/2006/relationships/image" Target="../media/image20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8.xml"/><Relationship Id="rId3" Type="http://schemas.openxmlformats.org/officeDocument/2006/relationships/image" Target="../media/image20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9.xml"/><Relationship Id="rId3" Type="http://schemas.openxmlformats.org/officeDocument/2006/relationships/image" Target="../media/image2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0.xml"/><Relationship Id="rId3" Type="http://schemas.openxmlformats.org/officeDocument/2006/relationships/image" Target="../media/image20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1.xml"/><Relationship Id="rId3" Type="http://schemas.openxmlformats.org/officeDocument/2006/relationships/image" Target="../media/image20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2.xml"/><Relationship Id="rId3" Type="http://schemas.openxmlformats.org/officeDocument/2006/relationships/image" Target="../media/image20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3.xml"/><Relationship Id="rId3" Type="http://schemas.openxmlformats.org/officeDocument/2006/relationships/image" Target="../media/image20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4.xml"/><Relationship Id="rId3" Type="http://schemas.openxmlformats.org/officeDocument/2006/relationships/image" Target="../media/image20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5.xml"/><Relationship Id="rId3" Type="http://schemas.openxmlformats.org/officeDocument/2006/relationships/image" Target="../media/image20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6.xml"/><Relationship Id="rId3" Type="http://schemas.openxmlformats.org/officeDocument/2006/relationships/image" Target="../media/image20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7.xml"/><Relationship Id="rId3" Type="http://schemas.openxmlformats.org/officeDocument/2006/relationships/image" Target="../media/image20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8.xml"/><Relationship Id="rId3" Type="http://schemas.openxmlformats.org/officeDocument/2006/relationships/image" Target="../media/image204.png"/><Relationship Id="rId4" Type="http://schemas.openxmlformats.org/officeDocument/2006/relationships/image" Target="../media/image205.gi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9.xml"/><Relationship Id="rId3" Type="http://schemas.openxmlformats.org/officeDocument/2006/relationships/image" Target="../media/image2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0.xml"/><Relationship Id="rId3" Type="http://schemas.openxmlformats.org/officeDocument/2006/relationships/image" Target="../media/image20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1.xml"/><Relationship Id="rId3" Type="http://schemas.openxmlformats.org/officeDocument/2006/relationships/image" Target="../media/image20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2.xml"/><Relationship Id="rId3" Type="http://schemas.openxmlformats.org/officeDocument/2006/relationships/image" Target="../media/image20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3.xml"/><Relationship Id="rId3" Type="http://schemas.openxmlformats.org/officeDocument/2006/relationships/image" Target="../media/image20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4.xml"/><Relationship Id="rId3" Type="http://schemas.openxmlformats.org/officeDocument/2006/relationships/image" Target="../media/image20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5.xml"/><Relationship Id="rId3" Type="http://schemas.openxmlformats.org/officeDocument/2006/relationships/image" Target="../media/image204.png"/><Relationship Id="rId4" Type="http://schemas.openxmlformats.org/officeDocument/2006/relationships/image" Target="../media/image205.gi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6.xml"/><Relationship Id="rId3" Type="http://schemas.openxmlformats.org/officeDocument/2006/relationships/image" Target="../media/image20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7.xml"/><Relationship Id="rId3" Type="http://schemas.openxmlformats.org/officeDocument/2006/relationships/image" Target="../media/image20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8.xml"/><Relationship Id="rId3" Type="http://schemas.openxmlformats.org/officeDocument/2006/relationships/image" Target="../media/image20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9.xml"/><Relationship Id="rId3" Type="http://schemas.openxmlformats.org/officeDocument/2006/relationships/image" Target="../media/image2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Review Week Day 1</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Security + Certification</a:t>
            </a:r>
            <a:endParaRPr>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8" name="Shape 2108"/>
        <p:cNvGrpSpPr/>
        <p:nvPr/>
      </p:nvGrpSpPr>
      <p:grpSpPr>
        <a:xfrm>
          <a:off x="0" y="0"/>
          <a:ext cx="0" cy="0"/>
          <a:chOff x="0" y="0"/>
          <a:chExt cx="0" cy="0"/>
        </a:xfrm>
      </p:grpSpPr>
      <p:sp>
        <p:nvSpPr>
          <p:cNvPr id="2109" name="Google Shape;2109;p112"/>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500"/>
              </a:spcAft>
              <a:buNone/>
            </a:pPr>
            <a:r>
              <a:rPr lang="en" sz="2100"/>
              <a:t>As of May 30, 2019, the average annual pay for an Information Security Analyst in the United States is </a:t>
            </a:r>
            <a:r>
              <a:rPr lang="en" sz="2100">
                <a:solidFill>
                  <a:srgbClr val="274E13"/>
                </a:solidFill>
              </a:rPr>
              <a:t>$98,735</a:t>
            </a:r>
            <a:r>
              <a:rPr lang="en" sz="2100"/>
              <a:t>. </a:t>
            </a:r>
            <a:endParaRPr sz="2100"/>
          </a:p>
        </p:txBody>
      </p:sp>
      <p:sp>
        <p:nvSpPr>
          <p:cNvPr id="2110" name="Google Shape;2110;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1" name="Google Shape;2111;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0" name="Shape 2970"/>
        <p:cNvGrpSpPr/>
        <p:nvPr/>
      </p:nvGrpSpPr>
      <p:grpSpPr>
        <a:xfrm>
          <a:off x="0" y="0"/>
          <a:ext cx="0" cy="0"/>
          <a:chOff x="0" y="0"/>
          <a:chExt cx="0" cy="0"/>
        </a:xfrm>
      </p:grpSpPr>
      <p:sp>
        <p:nvSpPr>
          <p:cNvPr id="2971" name="Google Shape;2971;p2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51C75"/>
                </a:solidFill>
              </a:rPr>
              <a:t>Sample Question #3</a:t>
            </a:r>
            <a:endParaRPr>
              <a:solidFill>
                <a:srgbClr val="351C75"/>
              </a:solidFill>
            </a:endParaRPr>
          </a:p>
        </p:txBody>
      </p:sp>
      <p:sp>
        <p:nvSpPr>
          <p:cNvPr id="2972" name="Google Shape;2972;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73" name="Google Shape;2973;p2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74" name="Google Shape;2974;p202"/>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Which resource is protected through the use of permissions such as read, write, and execute?</a:t>
            </a:r>
            <a:endParaRPr sz="1600">
              <a:solidFill>
                <a:srgbClr val="24292E"/>
              </a:solidFill>
              <a:latin typeface="Roboto Medium"/>
              <a:ea typeface="Roboto Medium"/>
              <a:cs typeface="Roboto Medium"/>
              <a:sym typeface="Roboto Medium"/>
            </a:endParaRPr>
          </a:p>
          <a:p>
            <a:pPr indent="-330200" lvl="0" marL="914400" rtl="0" algn="l">
              <a:lnSpc>
                <a:spcPct val="115000"/>
              </a:lnSpc>
              <a:spcBef>
                <a:spcPts val="1200"/>
              </a:spcBef>
              <a:spcAft>
                <a:spcPts val="0"/>
              </a:spcAft>
              <a:buClr>
                <a:srgbClr val="24292E"/>
              </a:buClr>
              <a:buSzPts val="1600"/>
              <a:buFont typeface="Roboto"/>
              <a:buAutoNum type="arabicPeriod"/>
            </a:pPr>
            <a:r>
              <a:rPr lang="en" sz="1600">
                <a:solidFill>
                  <a:srgbClr val="24292E"/>
                </a:solidFill>
              </a:rPr>
              <a:t>LAN</a:t>
            </a:r>
            <a:endParaRPr sz="1600">
              <a:solidFill>
                <a:srgbClr val="24292E"/>
              </a:solidFill>
            </a:endParaRPr>
          </a:p>
          <a:p>
            <a:pPr indent="-330200" lvl="0" marL="914400" rtl="0" algn="l">
              <a:lnSpc>
                <a:spcPct val="115000"/>
              </a:lnSpc>
              <a:spcBef>
                <a:spcPts val="0"/>
              </a:spcBef>
              <a:spcAft>
                <a:spcPts val="0"/>
              </a:spcAft>
              <a:buClr>
                <a:srgbClr val="24292E"/>
              </a:buClr>
              <a:buSzPts val="1600"/>
              <a:buFont typeface="Roboto"/>
              <a:buAutoNum type="arabicPeriod"/>
            </a:pPr>
            <a:r>
              <a:rPr lang="en" sz="1600">
                <a:solidFill>
                  <a:srgbClr val="24292E"/>
                </a:solidFill>
              </a:rPr>
              <a:t>Server Room</a:t>
            </a:r>
            <a:endParaRPr sz="1600">
              <a:solidFill>
                <a:srgbClr val="24292E"/>
              </a:solidFill>
            </a:endParaRPr>
          </a:p>
          <a:p>
            <a:pPr indent="-330200" lvl="0" marL="914400" rtl="0" algn="l">
              <a:lnSpc>
                <a:spcPct val="115000"/>
              </a:lnSpc>
              <a:spcBef>
                <a:spcPts val="0"/>
              </a:spcBef>
              <a:spcAft>
                <a:spcPts val="0"/>
              </a:spcAft>
              <a:buClr>
                <a:srgbClr val="24292E"/>
              </a:buClr>
              <a:buSzPts val="1600"/>
              <a:buFont typeface="Roboto"/>
              <a:buAutoNum type="arabicPeriod"/>
            </a:pPr>
            <a:r>
              <a:rPr lang="en" sz="1600">
                <a:solidFill>
                  <a:srgbClr val="24292E"/>
                </a:solidFill>
              </a:rPr>
              <a:t>Active Directory</a:t>
            </a:r>
            <a:endParaRPr sz="1600">
              <a:solidFill>
                <a:srgbClr val="24292E"/>
              </a:solidFill>
            </a:endParaRPr>
          </a:p>
          <a:p>
            <a:pPr indent="-330200" lvl="0" marL="914400" rtl="0" algn="l">
              <a:lnSpc>
                <a:spcPct val="115000"/>
              </a:lnSpc>
              <a:spcBef>
                <a:spcPts val="0"/>
              </a:spcBef>
              <a:spcAft>
                <a:spcPts val="0"/>
              </a:spcAft>
              <a:buClr>
                <a:srgbClr val="24292E"/>
              </a:buClr>
              <a:buSzPts val="1600"/>
              <a:buFont typeface="Roboto"/>
              <a:buAutoNum type="arabicPeriod"/>
            </a:pPr>
            <a:r>
              <a:rPr lang="en" sz="1600">
                <a:solidFill>
                  <a:srgbClr val="24292E"/>
                </a:solidFill>
              </a:rPr>
              <a:t>File System </a:t>
            </a:r>
            <a:endParaRPr sz="1600">
              <a:solidFill>
                <a:srgbClr val="24292E"/>
              </a:solidFill>
            </a:endParaRPr>
          </a:p>
          <a:p>
            <a:pPr indent="0" lvl="0" marL="0" rtl="0" algn="l">
              <a:lnSpc>
                <a:spcPct val="115000"/>
              </a:lnSpc>
              <a:spcBef>
                <a:spcPts val="1200"/>
              </a:spcBef>
              <a:spcAft>
                <a:spcPts val="0"/>
              </a:spcAft>
              <a:buNone/>
            </a:pPr>
            <a:r>
              <a:t/>
            </a:r>
            <a:endParaRPr/>
          </a:p>
          <a:p>
            <a:pPr indent="0" lvl="0" marL="0" rtl="0" algn="l">
              <a:lnSpc>
                <a:spcPct val="150000"/>
              </a:lnSpc>
              <a:spcBef>
                <a:spcPts val="1200"/>
              </a:spcBef>
              <a:spcAft>
                <a:spcPts val="0"/>
              </a:spcAft>
              <a:buNone/>
            </a:pPr>
            <a:r>
              <a:t/>
            </a:r>
            <a:endParaRPr/>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975" name="Google Shape;2975;p202"/>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9" name="Shape 2979"/>
        <p:cNvGrpSpPr/>
        <p:nvPr/>
      </p:nvGrpSpPr>
      <p:grpSpPr>
        <a:xfrm>
          <a:off x="0" y="0"/>
          <a:ext cx="0" cy="0"/>
          <a:chOff x="0" y="0"/>
          <a:chExt cx="0" cy="0"/>
        </a:xfrm>
      </p:grpSpPr>
      <p:sp>
        <p:nvSpPr>
          <p:cNvPr id="2980" name="Google Shape;2980;p2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51C75"/>
                </a:solidFill>
              </a:rPr>
              <a:t>Sample Question #3</a:t>
            </a:r>
            <a:endParaRPr>
              <a:solidFill>
                <a:srgbClr val="351C75"/>
              </a:solidFill>
            </a:endParaRPr>
          </a:p>
        </p:txBody>
      </p:sp>
      <p:sp>
        <p:nvSpPr>
          <p:cNvPr id="2981" name="Google Shape;2981;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82" name="Google Shape;2982;p2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83" name="Google Shape;2983;p203"/>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Which resource is protected through the use of permissions such as read, write, and execute?</a:t>
            </a:r>
            <a:endParaRPr sz="1600">
              <a:solidFill>
                <a:srgbClr val="24292E"/>
              </a:solidFill>
              <a:latin typeface="Roboto Medium"/>
              <a:ea typeface="Roboto Medium"/>
              <a:cs typeface="Roboto Medium"/>
              <a:sym typeface="Roboto Medium"/>
            </a:endParaRPr>
          </a:p>
          <a:p>
            <a:pPr indent="-330200" lvl="0" marL="914400" rtl="0" algn="l">
              <a:lnSpc>
                <a:spcPct val="115000"/>
              </a:lnSpc>
              <a:spcBef>
                <a:spcPts val="1200"/>
              </a:spcBef>
              <a:spcAft>
                <a:spcPts val="0"/>
              </a:spcAft>
              <a:buClr>
                <a:srgbClr val="24292E"/>
              </a:buClr>
              <a:buSzPts val="1600"/>
              <a:buFont typeface="Roboto"/>
              <a:buAutoNum type="arabicPeriod"/>
            </a:pPr>
            <a:r>
              <a:rPr lang="en" sz="1600">
                <a:solidFill>
                  <a:srgbClr val="24292E"/>
                </a:solidFill>
              </a:rPr>
              <a:t>LAN</a:t>
            </a:r>
            <a:endParaRPr sz="1600">
              <a:solidFill>
                <a:srgbClr val="24292E"/>
              </a:solidFill>
            </a:endParaRPr>
          </a:p>
          <a:p>
            <a:pPr indent="-330200" lvl="0" marL="914400" rtl="0" algn="l">
              <a:lnSpc>
                <a:spcPct val="115000"/>
              </a:lnSpc>
              <a:spcBef>
                <a:spcPts val="0"/>
              </a:spcBef>
              <a:spcAft>
                <a:spcPts val="0"/>
              </a:spcAft>
              <a:buClr>
                <a:srgbClr val="24292E"/>
              </a:buClr>
              <a:buSzPts val="1600"/>
              <a:buFont typeface="Roboto"/>
              <a:buAutoNum type="arabicPeriod"/>
            </a:pPr>
            <a:r>
              <a:rPr lang="en" sz="1600">
                <a:solidFill>
                  <a:srgbClr val="24292E"/>
                </a:solidFill>
              </a:rPr>
              <a:t>Server Room</a:t>
            </a:r>
            <a:endParaRPr sz="1600">
              <a:solidFill>
                <a:srgbClr val="24292E"/>
              </a:solidFill>
            </a:endParaRPr>
          </a:p>
          <a:p>
            <a:pPr indent="-330200" lvl="0" marL="914400" rtl="0" algn="l">
              <a:lnSpc>
                <a:spcPct val="115000"/>
              </a:lnSpc>
              <a:spcBef>
                <a:spcPts val="0"/>
              </a:spcBef>
              <a:spcAft>
                <a:spcPts val="0"/>
              </a:spcAft>
              <a:buClr>
                <a:srgbClr val="24292E"/>
              </a:buClr>
              <a:buSzPts val="1600"/>
              <a:buFont typeface="Roboto"/>
              <a:buAutoNum type="arabicPeriod"/>
            </a:pPr>
            <a:r>
              <a:rPr lang="en" sz="1600">
                <a:solidFill>
                  <a:srgbClr val="24292E"/>
                </a:solidFill>
              </a:rPr>
              <a:t>Active Directory</a:t>
            </a:r>
            <a:endParaRPr sz="1600">
              <a:solidFill>
                <a:srgbClr val="24292E"/>
              </a:solidFill>
            </a:endParaRPr>
          </a:p>
          <a:p>
            <a:pPr indent="-330200" lvl="0" marL="914400" rtl="0" algn="l">
              <a:lnSpc>
                <a:spcPct val="115000"/>
              </a:lnSpc>
              <a:spcBef>
                <a:spcPts val="0"/>
              </a:spcBef>
              <a:spcAft>
                <a:spcPts val="0"/>
              </a:spcAft>
              <a:buClr>
                <a:srgbClr val="24292E"/>
              </a:buClr>
              <a:buSzPts val="1600"/>
              <a:buFont typeface="Roboto"/>
              <a:buAutoNum type="arabicPeriod"/>
            </a:pPr>
            <a:r>
              <a:rPr b="1" lang="en" sz="1600">
                <a:solidFill>
                  <a:srgbClr val="24292E"/>
                </a:solidFill>
                <a:highlight>
                  <a:srgbClr val="FFFF00"/>
                </a:highlight>
              </a:rPr>
              <a:t>File System </a:t>
            </a:r>
            <a:endParaRPr b="1" sz="1600">
              <a:solidFill>
                <a:srgbClr val="24292E"/>
              </a:solidFill>
              <a:highlight>
                <a:srgbClr val="FFFF00"/>
              </a:highlight>
            </a:endParaRPr>
          </a:p>
          <a:p>
            <a:pPr indent="0" lvl="0" marL="0" rtl="0" algn="l">
              <a:lnSpc>
                <a:spcPct val="115000"/>
              </a:lnSpc>
              <a:spcBef>
                <a:spcPts val="1200"/>
              </a:spcBef>
              <a:spcAft>
                <a:spcPts val="0"/>
              </a:spcAft>
              <a:buNone/>
            </a:pPr>
            <a:r>
              <a:t/>
            </a:r>
            <a:endParaRPr/>
          </a:p>
          <a:p>
            <a:pPr indent="0" lvl="0" marL="0" rtl="0" algn="l">
              <a:lnSpc>
                <a:spcPct val="150000"/>
              </a:lnSpc>
              <a:spcBef>
                <a:spcPts val="1200"/>
              </a:spcBef>
              <a:spcAft>
                <a:spcPts val="0"/>
              </a:spcAft>
              <a:buNone/>
            </a:pPr>
            <a:r>
              <a:t/>
            </a:r>
            <a:endParaRPr/>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984" name="Google Shape;2984;p203"/>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8" name="Shape 2988"/>
        <p:cNvGrpSpPr/>
        <p:nvPr/>
      </p:nvGrpSpPr>
      <p:grpSpPr>
        <a:xfrm>
          <a:off x="0" y="0"/>
          <a:ext cx="0" cy="0"/>
          <a:chOff x="0" y="0"/>
          <a:chExt cx="0" cy="0"/>
        </a:xfrm>
      </p:grpSpPr>
      <p:sp>
        <p:nvSpPr>
          <p:cNvPr id="2989" name="Google Shape;2989;p2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9B167"/>
                </a:solidFill>
              </a:rPr>
              <a:t>Domain 6: Risk Management</a:t>
            </a:r>
            <a:endParaRPr>
              <a:solidFill>
                <a:srgbClr val="09B167"/>
              </a:solidFill>
            </a:endParaRPr>
          </a:p>
        </p:txBody>
      </p:sp>
      <p:sp>
        <p:nvSpPr>
          <p:cNvPr id="2990" name="Google Shape;2990;p2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Subtopics Included:</a:t>
            </a:r>
            <a:endParaRPr/>
          </a:p>
        </p:txBody>
      </p:sp>
      <p:sp>
        <p:nvSpPr>
          <p:cNvPr id="2991" name="Google Shape;2991;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92" name="Google Shape;2992;p2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93" name="Google Shape;2993;p204"/>
          <p:cNvSpPr txBox="1"/>
          <p:nvPr>
            <p:ph idx="3" type="body"/>
          </p:nvPr>
        </p:nvSpPr>
        <p:spPr>
          <a:xfrm>
            <a:off x="0" y="1284250"/>
            <a:ext cx="9144000" cy="36222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Agreement Types: BPA, SLA, ISA</a:t>
            </a:r>
            <a:endParaRPr/>
          </a:p>
          <a:p>
            <a:pPr indent="-317500" lvl="0" marL="457200" rtl="0" algn="l">
              <a:spcBef>
                <a:spcPts val="1500"/>
              </a:spcBef>
              <a:spcAft>
                <a:spcPts val="0"/>
              </a:spcAft>
              <a:buSzPts val="1400"/>
              <a:buChar char="☐"/>
            </a:pPr>
            <a:r>
              <a:rPr lang="en"/>
              <a:t>Personnel Management: Job Rotations, </a:t>
            </a:r>
            <a:r>
              <a:rPr lang="en"/>
              <a:t>Separation</a:t>
            </a:r>
            <a:r>
              <a:rPr lang="en"/>
              <a:t> of Duties, Awareness Training</a:t>
            </a:r>
            <a:endParaRPr/>
          </a:p>
          <a:p>
            <a:pPr indent="-317500" lvl="0" marL="457200" rtl="0" algn="l">
              <a:spcBef>
                <a:spcPts val="1500"/>
              </a:spcBef>
              <a:spcAft>
                <a:spcPts val="0"/>
              </a:spcAft>
              <a:buSzPts val="1400"/>
              <a:buChar char="☐"/>
            </a:pPr>
            <a:r>
              <a:rPr lang="en"/>
              <a:t>Business Impact Analysis: MTTR, RPO, RTO, Single Point of Failure</a:t>
            </a:r>
            <a:endParaRPr/>
          </a:p>
          <a:p>
            <a:pPr indent="-317500" lvl="0" marL="457200" rtl="0" algn="l">
              <a:spcBef>
                <a:spcPts val="1500"/>
              </a:spcBef>
              <a:spcAft>
                <a:spcPts val="0"/>
              </a:spcAft>
              <a:buSzPts val="1400"/>
              <a:buChar char="☐"/>
            </a:pPr>
            <a:r>
              <a:rPr lang="en"/>
              <a:t>Concepts and Processes: Threat Assessment, Risk Assessment, Change Management</a:t>
            </a:r>
            <a:endParaRPr/>
          </a:p>
          <a:p>
            <a:pPr indent="-317500" lvl="0" marL="457200" rtl="0" algn="l">
              <a:spcBef>
                <a:spcPts val="1500"/>
              </a:spcBef>
              <a:spcAft>
                <a:spcPts val="0"/>
              </a:spcAft>
              <a:buSzPts val="1400"/>
              <a:buChar char="☐"/>
            </a:pPr>
            <a:r>
              <a:rPr lang="en"/>
              <a:t>Incident Response</a:t>
            </a:r>
            <a:endParaRPr/>
          </a:p>
          <a:p>
            <a:pPr indent="-317500" lvl="0" marL="457200" rtl="0" algn="l">
              <a:spcBef>
                <a:spcPts val="1500"/>
              </a:spcBef>
              <a:spcAft>
                <a:spcPts val="0"/>
              </a:spcAft>
              <a:buSzPts val="1400"/>
              <a:buChar char="☐"/>
            </a:pPr>
            <a:r>
              <a:rPr lang="en"/>
              <a:t>Forensics: Chain of Custody, Data Acquisition</a:t>
            </a:r>
            <a:endParaRPr/>
          </a:p>
          <a:p>
            <a:pPr indent="-317500" lvl="0" marL="457200" rtl="0" algn="l">
              <a:spcBef>
                <a:spcPts val="1500"/>
              </a:spcBef>
              <a:spcAft>
                <a:spcPts val="0"/>
              </a:spcAft>
              <a:buSzPts val="1400"/>
              <a:buChar char="☐"/>
            </a:pPr>
            <a:r>
              <a:rPr lang="en"/>
              <a:t>Disaster Recovery: Recovery Sites, Tabletop exercises</a:t>
            </a:r>
            <a:endParaRPr/>
          </a:p>
          <a:p>
            <a:pPr indent="-317500" lvl="0" marL="457200" rtl="0" algn="l">
              <a:spcBef>
                <a:spcPts val="1500"/>
              </a:spcBef>
              <a:spcAft>
                <a:spcPts val="0"/>
              </a:spcAft>
              <a:buSzPts val="1400"/>
              <a:buChar char="☐"/>
            </a:pPr>
            <a:r>
              <a:rPr lang="en"/>
              <a:t>Data Destruction</a:t>
            </a:r>
            <a:endParaRPr/>
          </a:p>
          <a:p>
            <a:pPr indent="-317500" lvl="0" marL="457200" rtl="0" algn="l">
              <a:spcBef>
                <a:spcPts val="1500"/>
              </a:spcBef>
              <a:spcAft>
                <a:spcPts val="1500"/>
              </a:spcAft>
              <a:buSzPts val="1400"/>
              <a:buChar char="☐"/>
            </a:pPr>
            <a:r>
              <a:rPr lang="en"/>
              <a:t>Data Sensitivity Labelling: Confidential, PII, PHI</a:t>
            </a:r>
            <a:endParaRPr/>
          </a:p>
        </p:txBody>
      </p:sp>
      <p:sp>
        <p:nvSpPr>
          <p:cNvPr id="2994" name="Google Shape;2994;p204"/>
          <p:cNvSpPr/>
          <p:nvPr/>
        </p:nvSpPr>
        <p:spPr>
          <a:xfrm>
            <a:off x="504575" y="1691963"/>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04"/>
          <p:cNvSpPr/>
          <p:nvPr/>
        </p:nvSpPr>
        <p:spPr>
          <a:xfrm>
            <a:off x="504575" y="2068400"/>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04"/>
          <p:cNvSpPr/>
          <p:nvPr/>
        </p:nvSpPr>
        <p:spPr>
          <a:xfrm>
            <a:off x="504575" y="2444813"/>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7" name="Google Shape;2997;p204"/>
          <p:cNvPicPr preferRelativeResize="0"/>
          <p:nvPr/>
        </p:nvPicPr>
        <p:blipFill>
          <a:blip r:embed="rId3">
            <a:alphaModFix/>
          </a:blip>
          <a:stretch>
            <a:fillRect/>
          </a:stretch>
        </p:blipFill>
        <p:spPr>
          <a:xfrm>
            <a:off x="8052561" y="4006400"/>
            <a:ext cx="647699" cy="818301"/>
          </a:xfrm>
          <a:prstGeom prst="rect">
            <a:avLst/>
          </a:prstGeom>
          <a:noFill/>
          <a:ln>
            <a:noFill/>
          </a:ln>
        </p:spPr>
      </p:pic>
      <p:sp>
        <p:nvSpPr>
          <p:cNvPr id="2998" name="Google Shape;2998;p204"/>
          <p:cNvSpPr/>
          <p:nvPr/>
        </p:nvSpPr>
        <p:spPr>
          <a:xfrm>
            <a:off x="504575" y="2865300"/>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04"/>
          <p:cNvSpPr/>
          <p:nvPr/>
        </p:nvSpPr>
        <p:spPr>
          <a:xfrm>
            <a:off x="504575" y="3285763"/>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04"/>
          <p:cNvSpPr/>
          <p:nvPr/>
        </p:nvSpPr>
        <p:spPr>
          <a:xfrm>
            <a:off x="504575" y="3680725"/>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04"/>
          <p:cNvSpPr/>
          <p:nvPr/>
        </p:nvSpPr>
        <p:spPr>
          <a:xfrm>
            <a:off x="504575" y="4101200"/>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04"/>
          <p:cNvSpPr/>
          <p:nvPr/>
        </p:nvSpPr>
        <p:spPr>
          <a:xfrm>
            <a:off x="504575" y="4459838"/>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04"/>
          <p:cNvSpPr/>
          <p:nvPr/>
        </p:nvSpPr>
        <p:spPr>
          <a:xfrm>
            <a:off x="504575" y="1284238"/>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7" name="Shape 3007"/>
        <p:cNvGrpSpPr/>
        <p:nvPr/>
      </p:nvGrpSpPr>
      <p:grpSpPr>
        <a:xfrm>
          <a:off x="0" y="0"/>
          <a:ext cx="0" cy="0"/>
          <a:chOff x="0" y="0"/>
          <a:chExt cx="0" cy="0"/>
        </a:xfrm>
      </p:grpSpPr>
      <p:sp>
        <p:nvSpPr>
          <p:cNvPr id="3008" name="Google Shape;3008;p2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9B167"/>
                </a:solidFill>
              </a:rPr>
              <a:t>Domain 6: Risk Management</a:t>
            </a:r>
            <a:endParaRPr>
              <a:solidFill>
                <a:srgbClr val="09B167"/>
              </a:solidFill>
            </a:endParaRPr>
          </a:p>
        </p:txBody>
      </p:sp>
      <p:sp>
        <p:nvSpPr>
          <p:cNvPr id="3009" name="Google Shape;3009;p2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dk1"/>
                </a:solidFill>
              </a:rPr>
              <a:t>Every topic besides Agreement Types will be covered in the GRC unit.</a:t>
            </a:r>
            <a:endParaRPr b="1"/>
          </a:p>
        </p:txBody>
      </p:sp>
      <p:sp>
        <p:nvSpPr>
          <p:cNvPr id="3010" name="Google Shape;3010;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11" name="Google Shape;3011;p2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12" name="Google Shape;3012;p205"/>
          <p:cNvSpPr txBox="1"/>
          <p:nvPr>
            <p:ph idx="3" type="body"/>
          </p:nvPr>
        </p:nvSpPr>
        <p:spPr>
          <a:xfrm>
            <a:off x="0" y="1284250"/>
            <a:ext cx="9144000" cy="36222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Agreement Types: BPA, SLA, ISA</a:t>
            </a:r>
            <a:endParaRPr/>
          </a:p>
          <a:p>
            <a:pPr indent="-317500" lvl="0" marL="457200" rtl="0" algn="l">
              <a:spcBef>
                <a:spcPts val="1500"/>
              </a:spcBef>
              <a:spcAft>
                <a:spcPts val="0"/>
              </a:spcAft>
              <a:buSzPts val="1400"/>
              <a:buChar char="☐"/>
            </a:pPr>
            <a:r>
              <a:rPr lang="en"/>
              <a:t>Personnel Management: Job Rotations, Separation of Duties, Awareness Training</a:t>
            </a:r>
            <a:endParaRPr/>
          </a:p>
          <a:p>
            <a:pPr indent="-317500" lvl="0" marL="457200" rtl="0" algn="l">
              <a:spcBef>
                <a:spcPts val="1500"/>
              </a:spcBef>
              <a:spcAft>
                <a:spcPts val="0"/>
              </a:spcAft>
              <a:buSzPts val="1400"/>
              <a:buChar char="☐"/>
            </a:pPr>
            <a:r>
              <a:rPr lang="en"/>
              <a:t>Business Impact Analysis: MTTR, RPO, RTO, Single Point of Failure</a:t>
            </a:r>
            <a:endParaRPr/>
          </a:p>
          <a:p>
            <a:pPr indent="-317500" lvl="0" marL="457200" rtl="0" algn="l">
              <a:spcBef>
                <a:spcPts val="1500"/>
              </a:spcBef>
              <a:spcAft>
                <a:spcPts val="0"/>
              </a:spcAft>
              <a:buSzPts val="1400"/>
              <a:buChar char="☐"/>
            </a:pPr>
            <a:r>
              <a:rPr lang="en"/>
              <a:t>Concepts and Processes: Threat Assessment, Risk Assessment, Change Management</a:t>
            </a:r>
            <a:endParaRPr/>
          </a:p>
          <a:p>
            <a:pPr indent="-317500" lvl="0" marL="457200" rtl="0" algn="l">
              <a:spcBef>
                <a:spcPts val="1500"/>
              </a:spcBef>
              <a:spcAft>
                <a:spcPts val="0"/>
              </a:spcAft>
              <a:buSzPts val="1400"/>
              <a:buChar char="☐"/>
            </a:pPr>
            <a:r>
              <a:rPr lang="en"/>
              <a:t>Incident Response</a:t>
            </a:r>
            <a:endParaRPr/>
          </a:p>
          <a:p>
            <a:pPr indent="-317500" lvl="0" marL="457200" rtl="0" algn="l">
              <a:spcBef>
                <a:spcPts val="1500"/>
              </a:spcBef>
              <a:spcAft>
                <a:spcPts val="0"/>
              </a:spcAft>
              <a:buSzPts val="1400"/>
              <a:buChar char="☐"/>
            </a:pPr>
            <a:r>
              <a:rPr lang="en"/>
              <a:t>Forensics: Chain of Custody, Data Acquisition</a:t>
            </a:r>
            <a:endParaRPr/>
          </a:p>
          <a:p>
            <a:pPr indent="-317500" lvl="0" marL="457200" rtl="0" algn="l">
              <a:spcBef>
                <a:spcPts val="1500"/>
              </a:spcBef>
              <a:spcAft>
                <a:spcPts val="0"/>
              </a:spcAft>
              <a:buSzPts val="1400"/>
              <a:buChar char="☐"/>
            </a:pPr>
            <a:r>
              <a:rPr lang="en"/>
              <a:t>Disaster Recovery: Recovery Sites, Tabletop exercises</a:t>
            </a:r>
            <a:endParaRPr/>
          </a:p>
          <a:p>
            <a:pPr indent="-317500" lvl="0" marL="457200" rtl="0" algn="l">
              <a:spcBef>
                <a:spcPts val="1500"/>
              </a:spcBef>
              <a:spcAft>
                <a:spcPts val="0"/>
              </a:spcAft>
              <a:buSzPts val="1400"/>
              <a:buChar char="☐"/>
            </a:pPr>
            <a:r>
              <a:rPr lang="en"/>
              <a:t>Data Destruction</a:t>
            </a:r>
            <a:endParaRPr/>
          </a:p>
          <a:p>
            <a:pPr indent="-317500" lvl="0" marL="457200" rtl="0" algn="l">
              <a:spcBef>
                <a:spcPts val="1500"/>
              </a:spcBef>
              <a:spcAft>
                <a:spcPts val="1500"/>
              </a:spcAft>
              <a:buSzPts val="1400"/>
              <a:buChar char="☐"/>
            </a:pPr>
            <a:r>
              <a:rPr lang="en"/>
              <a:t>Data Sensitivity Labelling: Confidential, PII, PHI</a:t>
            </a:r>
            <a:endParaRPr/>
          </a:p>
        </p:txBody>
      </p:sp>
      <p:sp>
        <p:nvSpPr>
          <p:cNvPr id="3013" name="Google Shape;3013;p205"/>
          <p:cNvSpPr/>
          <p:nvPr/>
        </p:nvSpPr>
        <p:spPr>
          <a:xfrm>
            <a:off x="504575" y="1691963"/>
            <a:ext cx="218100" cy="226800"/>
          </a:xfrm>
          <a:prstGeom prst="bevel">
            <a:avLst>
              <a:gd fmla="val 12500"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05"/>
          <p:cNvSpPr/>
          <p:nvPr/>
        </p:nvSpPr>
        <p:spPr>
          <a:xfrm>
            <a:off x="504575" y="2068400"/>
            <a:ext cx="218100" cy="226800"/>
          </a:xfrm>
          <a:prstGeom prst="bevel">
            <a:avLst>
              <a:gd fmla="val 12500"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05"/>
          <p:cNvSpPr/>
          <p:nvPr/>
        </p:nvSpPr>
        <p:spPr>
          <a:xfrm>
            <a:off x="504575" y="2444813"/>
            <a:ext cx="218100" cy="226800"/>
          </a:xfrm>
          <a:prstGeom prst="bevel">
            <a:avLst>
              <a:gd fmla="val 12500"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6" name="Google Shape;3016;p205"/>
          <p:cNvPicPr preferRelativeResize="0"/>
          <p:nvPr/>
        </p:nvPicPr>
        <p:blipFill>
          <a:blip r:embed="rId3">
            <a:alphaModFix/>
          </a:blip>
          <a:stretch>
            <a:fillRect/>
          </a:stretch>
        </p:blipFill>
        <p:spPr>
          <a:xfrm>
            <a:off x="8052561" y="4006400"/>
            <a:ext cx="647699" cy="818301"/>
          </a:xfrm>
          <a:prstGeom prst="rect">
            <a:avLst/>
          </a:prstGeom>
          <a:noFill/>
          <a:ln>
            <a:noFill/>
          </a:ln>
        </p:spPr>
      </p:pic>
      <p:sp>
        <p:nvSpPr>
          <p:cNvPr id="3017" name="Google Shape;3017;p205"/>
          <p:cNvSpPr/>
          <p:nvPr/>
        </p:nvSpPr>
        <p:spPr>
          <a:xfrm>
            <a:off x="504575" y="2865300"/>
            <a:ext cx="218100" cy="226800"/>
          </a:xfrm>
          <a:prstGeom prst="bevel">
            <a:avLst>
              <a:gd fmla="val 12500"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05"/>
          <p:cNvSpPr/>
          <p:nvPr/>
        </p:nvSpPr>
        <p:spPr>
          <a:xfrm>
            <a:off x="504575" y="3285763"/>
            <a:ext cx="218100" cy="226800"/>
          </a:xfrm>
          <a:prstGeom prst="bevel">
            <a:avLst>
              <a:gd fmla="val 12500"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05"/>
          <p:cNvSpPr/>
          <p:nvPr/>
        </p:nvSpPr>
        <p:spPr>
          <a:xfrm>
            <a:off x="504575" y="3680725"/>
            <a:ext cx="218100" cy="226800"/>
          </a:xfrm>
          <a:prstGeom prst="bevel">
            <a:avLst>
              <a:gd fmla="val 12500"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05"/>
          <p:cNvSpPr/>
          <p:nvPr/>
        </p:nvSpPr>
        <p:spPr>
          <a:xfrm>
            <a:off x="504575" y="4101200"/>
            <a:ext cx="218100" cy="226800"/>
          </a:xfrm>
          <a:prstGeom prst="bevel">
            <a:avLst>
              <a:gd fmla="val 12500"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05"/>
          <p:cNvSpPr/>
          <p:nvPr/>
        </p:nvSpPr>
        <p:spPr>
          <a:xfrm>
            <a:off x="504575" y="4459838"/>
            <a:ext cx="218100" cy="226800"/>
          </a:xfrm>
          <a:prstGeom prst="bevel">
            <a:avLst>
              <a:gd fmla="val 12500"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05"/>
          <p:cNvSpPr/>
          <p:nvPr/>
        </p:nvSpPr>
        <p:spPr>
          <a:xfrm>
            <a:off x="504575" y="1284238"/>
            <a:ext cx="218100" cy="226800"/>
          </a:xfrm>
          <a:prstGeom prst="bevel">
            <a:avLst>
              <a:gd fmla="val 12500" name="adj"/>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6" name="Shape 3026"/>
        <p:cNvGrpSpPr/>
        <p:nvPr/>
      </p:nvGrpSpPr>
      <p:grpSpPr>
        <a:xfrm>
          <a:off x="0" y="0"/>
          <a:ext cx="0" cy="0"/>
          <a:chOff x="0" y="0"/>
          <a:chExt cx="0" cy="0"/>
        </a:xfrm>
      </p:grpSpPr>
      <p:sp>
        <p:nvSpPr>
          <p:cNvPr id="3027" name="Google Shape;3027;p2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9B167"/>
                </a:solidFill>
              </a:rPr>
              <a:t>Sample Question #1</a:t>
            </a:r>
            <a:endParaRPr>
              <a:solidFill>
                <a:srgbClr val="09B167"/>
              </a:solidFill>
            </a:endParaRPr>
          </a:p>
        </p:txBody>
      </p:sp>
      <p:sp>
        <p:nvSpPr>
          <p:cNvPr id="3028" name="Google Shape;3028;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29" name="Google Shape;3029;p2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30" name="Google Shape;3030;p206"/>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How do standard operating procedures (SOPs) reduce risk?</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By combining technical and administrative controls into practical solutions.</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By setting up automated procedures according to a standard.</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By setting regulatory standards with which industries must comply.</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By providing step-by-step instructions that detail how to implement components of a policy. </a:t>
            </a:r>
            <a:endParaRPr sz="1600">
              <a:solidFill>
                <a:srgbClr val="24292E"/>
              </a:solidFill>
            </a:endParaRPr>
          </a:p>
          <a:p>
            <a:pPr indent="0" lvl="0" marL="0" rtl="0" algn="l">
              <a:lnSpc>
                <a:spcPct val="115000"/>
              </a:lnSpc>
              <a:spcBef>
                <a:spcPts val="1200"/>
              </a:spcBef>
              <a:spcAft>
                <a:spcPts val="0"/>
              </a:spcAft>
              <a:buNone/>
            </a:pPr>
            <a:r>
              <a:t/>
            </a:r>
            <a:endParaRPr sz="1600">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t/>
            </a:r>
            <a:endParaRPr sz="1600"/>
          </a:p>
          <a:p>
            <a:pPr indent="0" lvl="0" marL="0" rtl="0" algn="l">
              <a:lnSpc>
                <a:spcPct val="150000"/>
              </a:lnSpc>
              <a:spcBef>
                <a:spcPts val="1200"/>
              </a:spcBef>
              <a:spcAft>
                <a:spcPts val="0"/>
              </a:spcAft>
              <a:buNone/>
            </a:pPr>
            <a:r>
              <a:t/>
            </a:r>
            <a:endParaRPr sz="16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3031" name="Google Shape;3031;p206"/>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5" name="Shape 3035"/>
        <p:cNvGrpSpPr/>
        <p:nvPr/>
      </p:nvGrpSpPr>
      <p:grpSpPr>
        <a:xfrm>
          <a:off x="0" y="0"/>
          <a:ext cx="0" cy="0"/>
          <a:chOff x="0" y="0"/>
          <a:chExt cx="0" cy="0"/>
        </a:xfrm>
      </p:grpSpPr>
      <p:sp>
        <p:nvSpPr>
          <p:cNvPr id="3036" name="Google Shape;3036;p2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9B167"/>
                </a:solidFill>
              </a:rPr>
              <a:t>Sample Question #1</a:t>
            </a:r>
            <a:endParaRPr>
              <a:solidFill>
                <a:srgbClr val="09B167"/>
              </a:solidFill>
            </a:endParaRPr>
          </a:p>
        </p:txBody>
      </p:sp>
      <p:sp>
        <p:nvSpPr>
          <p:cNvPr id="3037" name="Google Shape;3037;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38" name="Google Shape;3038;p2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39" name="Google Shape;3039;p207"/>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How do standard operating procedures (SOPs) reduce risk?</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By combining technical and administrative controls into practical solutions</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By setting up automated procedures according to a standard</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By setting regulatory standards with which industries must comply</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b="1" lang="en" sz="1600">
                <a:solidFill>
                  <a:srgbClr val="24292E"/>
                </a:solidFill>
                <a:highlight>
                  <a:srgbClr val="FFFF00"/>
                </a:highlight>
              </a:rPr>
              <a:t>By providing step-by-step instructions that detail how to implement components of a policy </a:t>
            </a:r>
            <a:endParaRPr b="1" sz="1600">
              <a:solidFill>
                <a:srgbClr val="24292E"/>
              </a:solidFill>
              <a:highlight>
                <a:srgbClr val="FFFF00"/>
              </a:highlight>
            </a:endParaRPr>
          </a:p>
          <a:p>
            <a:pPr indent="0" lvl="0" marL="0" rtl="0" algn="l">
              <a:lnSpc>
                <a:spcPct val="115000"/>
              </a:lnSpc>
              <a:spcBef>
                <a:spcPts val="1200"/>
              </a:spcBef>
              <a:spcAft>
                <a:spcPts val="0"/>
              </a:spcAft>
              <a:buNone/>
            </a:pPr>
            <a:r>
              <a:t/>
            </a:r>
            <a:endParaRPr sz="1600">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t/>
            </a:r>
            <a:endParaRPr sz="1600"/>
          </a:p>
          <a:p>
            <a:pPr indent="0" lvl="0" marL="0" rtl="0" algn="l">
              <a:lnSpc>
                <a:spcPct val="150000"/>
              </a:lnSpc>
              <a:spcBef>
                <a:spcPts val="1200"/>
              </a:spcBef>
              <a:spcAft>
                <a:spcPts val="0"/>
              </a:spcAft>
              <a:buNone/>
            </a:pPr>
            <a:r>
              <a:t/>
            </a:r>
            <a:endParaRPr sz="16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3040" name="Google Shape;3040;p207"/>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4" name="Shape 3044"/>
        <p:cNvGrpSpPr/>
        <p:nvPr/>
      </p:nvGrpSpPr>
      <p:grpSpPr>
        <a:xfrm>
          <a:off x="0" y="0"/>
          <a:ext cx="0" cy="0"/>
          <a:chOff x="0" y="0"/>
          <a:chExt cx="0" cy="0"/>
        </a:xfrm>
      </p:grpSpPr>
      <p:sp>
        <p:nvSpPr>
          <p:cNvPr id="3045" name="Google Shape;3045;p2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9B167"/>
                </a:solidFill>
              </a:rPr>
              <a:t>Sample Question #2</a:t>
            </a:r>
            <a:endParaRPr>
              <a:solidFill>
                <a:srgbClr val="09B167"/>
              </a:solidFill>
            </a:endParaRPr>
          </a:p>
        </p:txBody>
      </p:sp>
      <p:sp>
        <p:nvSpPr>
          <p:cNvPr id="3046" name="Google Shape;3046;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47" name="Google Shape;3047;p2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48" name="Google Shape;3048;p208"/>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None/>
            </a:pPr>
            <a:r>
              <a:rPr lang="en" sz="1600">
                <a:latin typeface="Roboto Medium"/>
                <a:ea typeface="Roboto Medium"/>
                <a:cs typeface="Roboto Medium"/>
                <a:sym typeface="Roboto Medium"/>
              </a:rPr>
              <a:t>Failover is an important concept to include in which action plan?</a:t>
            </a:r>
            <a:endParaRPr sz="1600">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000000"/>
              </a:buClr>
              <a:buSzPts val="1600"/>
              <a:buFont typeface="Roboto"/>
              <a:buAutoNum type="arabicPeriod"/>
            </a:pPr>
            <a:r>
              <a:rPr lang="en" sz="1600"/>
              <a:t>Business continuity plan (BCP) </a:t>
            </a:r>
            <a:endParaRPr sz="1600"/>
          </a:p>
          <a:p>
            <a:pPr indent="-330200" lvl="0" marL="914400" rtl="0" algn="l">
              <a:lnSpc>
                <a:spcPct val="150000"/>
              </a:lnSpc>
              <a:spcBef>
                <a:spcPts val="0"/>
              </a:spcBef>
              <a:spcAft>
                <a:spcPts val="0"/>
              </a:spcAft>
              <a:buClr>
                <a:srgbClr val="000000"/>
              </a:buClr>
              <a:buSzPts val="1600"/>
              <a:buFont typeface="Roboto"/>
              <a:buAutoNum type="arabicPeriod"/>
            </a:pPr>
            <a:r>
              <a:rPr lang="en" sz="1600"/>
              <a:t>Incident response plan (IRP)</a:t>
            </a:r>
            <a:endParaRPr sz="1600"/>
          </a:p>
          <a:p>
            <a:pPr indent="-330200" lvl="0" marL="914400" rtl="0" algn="l">
              <a:lnSpc>
                <a:spcPct val="150000"/>
              </a:lnSpc>
              <a:spcBef>
                <a:spcPts val="0"/>
              </a:spcBef>
              <a:spcAft>
                <a:spcPts val="0"/>
              </a:spcAft>
              <a:buClr>
                <a:srgbClr val="000000"/>
              </a:buClr>
              <a:buSzPts val="1600"/>
              <a:buFont typeface="Roboto"/>
              <a:buAutoNum type="arabicPeriod"/>
            </a:pPr>
            <a:r>
              <a:rPr lang="en" sz="1600"/>
              <a:t>After-action report (AAR)</a:t>
            </a:r>
            <a:endParaRPr sz="1600"/>
          </a:p>
          <a:p>
            <a:pPr indent="-330200" lvl="0" marL="914400" rtl="0" algn="l">
              <a:lnSpc>
                <a:spcPct val="150000"/>
              </a:lnSpc>
              <a:spcBef>
                <a:spcPts val="0"/>
              </a:spcBef>
              <a:spcAft>
                <a:spcPts val="0"/>
              </a:spcAft>
              <a:buClr>
                <a:srgbClr val="000000"/>
              </a:buClr>
              <a:buSzPts val="1600"/>
              <a:buFont typeface="Roboto"/>
              <a:buAutoNum type="arabicPeriod"/>
            </a:pPr>
            <a:r>
              <a:rPr lang="en" sz="1600"/>
              <a:t>Disaster recovery plan (DRP)</a:t>
            </a:r>
            <a:endParaRPr sz="1600"/>
          </a:p>
          <a:p>
            <a:pPr indent="0" lvl="0" marL="0" rtl="0" algn="l">
              <a:lnSpc>
                <a:spcPct val="115000"/>
              </a:lnSpc>
              <a:spcBef>
                <a:spcPts val="1200"/>
              </a:spcBef>
              <a:spcAft>
                <a:spcPts val="0"/>
              </a:spcAft>
              <a:buNone/>
            </a:pPr>
            <a:r>
              <a:t/>
            </a:r>
            <a:endParaRPr sz="1600">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t/>
            </a:r>
            <a:endParaRPr sz="1600"/>
          </a:p>
          <a:p>
            <a:pPr indent="0" lvl="0" marL="0" rtl="0" algn="l">
              <a:lnSpc>
                <a:spcPct val="150000"/>
              </a:lnSpc>
              <a:spcBef>
                <a:spcPts val="1200"/>
              </a:spcBef>
              <a:spcAft>
                <a:spcPts val="0"/>
              </a:spcAft>
              <a:buNone/>
            </a:pPr>
            <a:r>
              <a:t/>
            </a:r>
            <a:endParaRPr sz="16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3049" name="Google Shape;3049;p208"/>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3" name="Shape 3053"/>
        <p:cNvGrpSpPr/>
        <p:nvPr/>
      </p:nvGrpSpPr>
      <p:grpSpPr>
        <a:xfrm>
          <a:off x="0" y="0"/>
          <a:ext cx="0" cy="0"/>
          <a:chOff x="0" y="0"/>
          <a:chExt cx="0" cy="0"/>
        </a:xfrm>
      </p:grpSpPr>
      <p:sp>
        <p:nvSpPr>
          <p:cNvPr id="3054" name="Google Shape;3054;p2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9B167"/>
                </a:solidFill>
              </a:rPr>
              <a:t>Sample Question #2</a:t>
            </a:r>
            <a:endParaRPr>
              <a:solidFill>
                <a:srgbClr val="09B167"/>
              </a:solidFill>
            </a:endParaRPr>
          </a:p>
        </p:txBody>
      </p:sp>
      <p:sp>
        <p:nvSpPr>
          <p:cNvPr id="3055" name="Google Shape;3055;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56" name="Google Shape;3056;p2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57" name="Google Shape;3057;p209"/>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None/>
            </a:pPr>
            <a:r>
              <a:rPr lang="en" sz="1600">
                <a:latin typeface="Roboto Medium"/>
                <a:ea typeface="Roboto Medium"/>
                <a:cs typeface="Roboto Medium"/>
                <a:sym typeface="Roboto Medium"/>
              </a:rPr>
              <a:t>Failover is an important concept to include in which action plan?</a:t>
            </a:r>
            <a:endParaRPr sz="1600">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000000"/>
              </a:buClr>
              <a:buSzPts val="1600"/>
              <a:buFont typeface="Roboto"/>
              <a:buAutoNum type="arabicPeriod"/>
            </a:pPr>
            <a:r>
              <a:rPr b="1" lang="en" sz="1600">
                <a:highlight>
                  <a:srgbClr val="FFFF00"/>
                </a:highlight>
              </a:rPr>
              <a:t>Business continuity plan (BCP) </a:t>
            </a:r>
            <a:endParaRPr b="1" sz="1600">
              <a:highlight>
                <a:srgbClr val="FFFF00"/>
              </a:highlight>
            </a:endParaRPr>
          </a:p>
          <a:p>
            <a:pPr indent="-330200" lvl="0" marL="914400" rtl="0" algn="l">
              <a:lnSpc>
                <a:spcPct val="150000"/>
              </a:lnSpc>
              <a:spcBef>
                <a:spcPts val="0"/>
              </a:spcBef>
              <a:spcAft>
                <a:spcPts val="0"/>
              </a:spcAft>
              <a:buClr>
                <a:srgbClr val="000000"/>
              </a:buClr>
              <a:buSzPts val="1600"/>
              <a:buFont typeface="Roboto"/>
              <a:buAutoNum type="arabicPeriod"/>
            </a:pPr>
            <a:r>
              <a:rPr lang="en" sz="1600"/>
              <a:t>Incident response plan (IRP)</a:t>
            </a:r>
            <a:endParaRPr sz="1600"/>
          </a:p>
          <a:p>
            <a:pPr indent="-330200" lvl="0" marL="914400" rtl="0" algn="l">
              <a:lnSpc>
                <a:spcPct val="150000"/>
              </a:lnSpc>
              <a:spcBef>
                <a:spcPts val="0"/>
              </a:spcBef>
              <a:spcAft>
                <a:spcPts val="0"/>
              </a:spcAft>
              <a:buClr>
                <a:srgbClr val="000000"/>
              </a:buClr>
              <a:buSzPts val="1600"/>
              <a:buFont typeface="Roboto"/>
              <a:buAutoNum type="arabicPeriod"/>
            </a:pPr>
            <a:r>
              <a:rPr lang="en" sz="1600"/>
              <a:t>After-action report (AAR)</a:t>
            </a:r>
            <a:endParaRPr sz="1600"/>
          </a:p>
          <a:p>
            <a:pPr indent="-330200" lvl="0" marL="914400" rtl="0" algn="l">
              <a:lnSpc>
                <a:spcPct val="150000"/>
              </a:lnSpc>
              <a:spcBef>
                <a:spcPts val="0"/>
              </a:spcBef>
              <a:spcAft>
                <a:spcPts val="0"/>
              </a:spcAft>
              <a:buClr>
                <a:srgbClr val="000000"/>
              </a:buClr>
              <a:buSzPts val="1600"/>
              <a:buFont typeface="Roboto"/>
              <a:buAutoNum type="arabicPeriod"/>
            </a:pPr>
            <a:r>
              <a:rPr lang="en" sz="1600"/>
              <a:t>Disaster recovery plan (DRP)</a:t>
            </a:r>
            <a:endParaRPr sz="1600"/>
          </a:p>
          <a:p>
            <a:pPr indent="0" lvl="0" marL="0" rtl="0" algn="l">
              <a:lnSpc>
                <a:spcPct val="115000"/>
              </a:lnSpc>
              <a:spcBef>
                <a:spcPts val="1200"/>
              </a:spcBef>
              <a:spcAft>
                <a:spcPts val="0"/>
              </a:spcAft>
              <a:buNone/>
            </a:pPr>
            <a:r>
              <a:t/>
            </a:r>
            <a:endParaRPr sz="1600">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t/>
            </a:r>
            <a:endParaRPr sz="1600"/>
          </a:p>
          <a:p>
            <a:pPr indent="0" lvl="0" marL="0" rtl="0" algn="l">
              <a:lnSpc>
                <a:spcPct val="150000"/>
              </a:lnSpc>
              <a:spcBef>
                <a:spcPts val="1200"/>
              </a:spcBef>
              <a:spcAft>
                <a:spcPts val="0"/>
              </a:spcAft>
              <a:buNone/>
            </a:pPr>
            <a:r>
              <a:t/>
            </a:r>
            <a:endParaRPr sz="16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3058" name="Google Shape;3058;p209"/>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2" name="Shape 3062"/>
        <p:cNvGrpSpPr/>
        <p:nvPr/>
      </p:nvGrpSpPr>
      <p:grpSpPr>
        <a:xfrm>
          <a:off x="0" y="0"/>
          <a:ext cx="0" cy="0"/>
          <a:chOff x="0" y="0"/>
          <a:chExt cx="0" cy="0"/>
        </a:xfrm>
      </p:grpSpPr>
      <p:sp>
        <p:nvSpPr>
          <p:cNvPr id="3063" name="Google Shape;3063;p2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9B167"/>
                </a:solidFill>
              </a:rPr>
              <a:t>Sample Question #3</a:t>
            </a:r>
            <a:endParaRPr>
              <a:solidFill>
                <a:srgbClr val="09B167"/>
              </a:solidFill>
            </a:endParaRPr>
          </a:p>
        </p:txBody>
      </p:sp>
      <p:sp>
        <p:nvSpPr>
          <p:cNvPr id="3064" name="Google Shape;3064;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65" name="Google Shape;3065;p2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66" name="Google Shape;3066;p210"/>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rPr>
              <a:t>What is the purpose of taking screenshots while performing forensic procedures on a system?</a:t>
            </a:r>
            <a:endParaRPr sz="1600">
              <a:solidFill>
                <a:srgbClr val="24292E"/>
              </a:solidFill>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The screenshots are hashes of the data shown on the screen.</a:t>
            </a:r>
            <a:endParaRPr sz="1600">
              <a:solidFill>
                <a:srgbClr val="24292E"/>
              </a:solidFill>
            </a:endParaRPr>
          </a:p>
          <a:p>
            <a:pPr indent="-330200" lvl="0" marL="914400" rtl="0" algn="l">
              <a:lnSpc>
                <a:spcPct val="150000"/>
              </a:lnSpc>
              <a:spcBef>
                <a:spcPts val="600"/>
              </a:spcBef>
              <a:spcAft>
                <a:spcPts val="0"/>
              </a:spcAft>
              <a:buClr>
                <a:srgbClr val="24292E"/>
              </a:buClr>
              <a:buSzPts val="1600"/>
              <a:buFont typeface="Roboto"/>
              <a:buAutoNum type="arabicPeriod"/>
            </a:pPr>
            <a:r>
              <a:rPr lang="en" sz="1600">
                <a:solidFill>
                  <a:srgbClr val="24292E"/>
                </a:solidFill>
              </a:rPr>
              <a:t>There may be traces of evidence in the screenshots that need to be examined further.</a:t>
            </a:r>
            <a:endParaRPr sz="1600">
              <a:solidFill>
                <a:srgbClr val="24292E"/>
              </a:solidFill>
            </a:endParaRPr>
          </a:p>
          <a:p>
            <a:pPr indent="-330200" lvl="0" marL="914400" rtl="0" algn="l">
              <a:lnSpc>
                <a:spcPct val="150000"/>
              </a:lnSpc>
              <a:spcBef>
                <a:spcPts val="600"/>
              </a:spcBef>
              <a:spcAft>
                <a:spcPts val="0"/>
              </a:spcAft>
              <a:buClr>
                <a:srgbClr val="24292E"/>
              </a:buClr>
              <a:buSzPts val="1600"/>
              <a:buFont typeface="Roboto"/>
              <a:buAutoNum type="arabicPeriod"/>
            </a:pPr>
            <a:r>
              <a:rPr lang="en" sz="1600">
                <a:solidFill>
                  <a:srgbClr val="24292E"/>
                </a:solidFill>
              </a:rPr>
              <a:t>These screenshots can be assembled into a video of the procedure.</a:t>
            </a:r>
            <a:endParaRPr sz="1600">
              <a:solidFill>
                <a:srgbClr val="24292E"/>
              </a:solidFill>
            </a:endParaRPr>
          </a:p>
          <a:p>
            <a:pPr indent="-330200" lvl="0" marL="914400" rtl="0" algn="l">
              <a:lnSpc>
                <a:spcPct val="150000"/>
              </a:lnSpc>
              <a:spcBef>
                <a:spcPts val="600"/>
              </a:spcBef>
              <a:spcAft>
                <a:spcPts val="0"/>
              </a:spcAft>
              <a:buClr>
                <a:srgbClr val="24292E"/>
              </a:buClr>
              <a:buSzPts val="1600"/>
              <a:buFont typeface="Roboto"/>
              <a:buAutoNum type="arabicPeriod"/>
            </a:pPr>
            <a:r>
              <a:rPr lang="en" sz="1600">
                <a:solidFill>
                  <a:srgbClr val="24292E"/>
                </a:solidFill>
              </a:rPr>
              <a:t>It provides the court with proof of the use of valid computer forensic methods while extracting evidence. </a:t>
            </a:r>
            <a:endParaRPr sz="1600"/>
          </a:p>
          <a:p>
            <a:pPr indent="0" lvl="0" marL="457200" rtl="0" algn="l">
              <a:lnSpc>
                <a:spcPct val="115000"/>
              </a:lnSpc>
              <a:spcBef>
                <a:spcPts val="600"/>
              </a:spcBef>
              <a:spcAft>
                <a:spcPts val="0"/>
              </a:spcAft>
              <a:buNone/>
            </a:pPr>
            <a:r>
              <a:t/>
            </a:r>
            <a:endParaRPr sz="1600">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t/>
            </a:r>
            <a:endParaRPr sz="1600"/>
          </a:p>
          <a:p>
            <a:pPr indent="0" lvl="0" marL="0" rtl="0" algn="l">
              <a:lnSpc>
                <a:spcPct val="150000"/>
              </a:lnSpc>
              <a:spcBef>
                <a:spcPts val="1200"/>
              </a:spcBef>
              <a:spcAft>
                <a:spcPts val="0"/>
              </a:spcAft>
              <a:buNone/>
            </a:pPr>
            <a:r>
              <a:t/>
            </a:r>
            <a:endParaRPr sz="16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3067" name="Google Shape;3067;p210"/>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1" name="Shape 3071"/>
        <p:cNvGrpSpPr/>
        <p:nvPr/>
      </p:nvGrpSpPr>
      <p:grpSpPr>
        <a:xfrm>
          <a:off x="0" y="0"/>
          <a:ext cx="0" cy="0"/>
          <a:chOff x="0" y="0"/>
          <a:chExt cx="0" cy="0"/>
        </a:xfrm>
      </p:grpSpPr>
      <p:sp>
        <p:nvSpPr>
          <p:cNvPr id="3072" name="Google Shape;3072;p2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9B167"/>
                </a:solidFill>
              </a:rPr>
              <a:t>Sample Question #3</a:t>
            </a:r>
            <a:endParaRPr>
              <a:solidFill>
                <a:srgbClr val="09B167"/>
              </a:solidFill>
            </a:endParaRPr>
          </a:p>
        </p:txBody>
      </p:sp>
      <p:sp>
        <p:nvSpPr>
          <p:cNvPr id="3073" name="Google Shape;3073;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74" name="Google Shape;3074;p2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75" name="Google Shape;3075;p211"/>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rPr>
              <a:t>What is the purpose of taking screenshots while performing forensic procedures on a system?</a:t>
            </a:r>
            <a:endParaRPr sz="1600">
              <a:solidFill>
                <a:srgbClr val="24292E"/>
              </a:solidFill>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The screenshots are hashes of the data shown on the screen.</a:t>
            </a:r>
            <a:endParaRPr sz="1600">
              <a:solidFill>
                <a:srgbClr val="24292E"/>
              </a:solidFill>
            </a:endParaRPr>
          </a:p>
          <a:p>
            <a:pPr indent="-330200" lvl="0" marL="914400" rtl="0" algn="l">
              <a:lnSpc>
                <a:spcPct val="150000"/>
              </a:lnSpc>
              <a:spcBef>
                <a:spcPts val="600"/>
              </a:spcBef>
              <a:spcAft>
                <a:spcPts val="0"/>
              </a:spcAft>
              <a:buClr>
                <a:srgbClr val="24292E"/>
              </a:buClr>
              <a:buSzPts val="1600"/>
              <a:buFont typeface="Roboto"/>
              <a:buAutoNum type="arabicPeriod"/>
            </a:pPr>
            <a:r>
              <a:rPr lang="en" sz="1600">
                <a:solidFill>
                  <a:srgbClr val="24292E"/>
                </a:solidFill>
              </a:rPr>
              <a:t>There may be traces of evidence in the screenshots that need to be examined further.</a:t>
            </a:r>
            <a:endParaRPr sz="1600">
              <a:solidFill>
                <a:srgbClr val="24292E"/>
              </a:solidFill>
            </a:endParaRPr>
          </a:p>
          <a:p>
            <a:pPr indent="-330200" lvl="0" marL="914400" rtl="0" algn="l">
              <a:lnSpc>
                <a:spcPct val="150000"/>
              </a:lnSpc>
              <a:spcBef>
                <a:spcPts val="600"/>
              </a:spcBef>
              <a:spcAft>
                <a:spcPts val="0"/>
              </a:spcAft>
              <a:buClr>
                <a:srgbClr val="24292E"/>
              </a:buClr>
              <a:buSzPts val="1600"/>
              <a:buFont typeface="Roboto"/>
              <a:buAutoNum type="arabicPeriod"/>
            </a:pPr>
            <a:r>
              <a:rPr lang="en" sz="1600">
                <a:solidFill>
                  <a:srgbClr val="24292E"/>
                </a:solidFill>
              </a:rPr>
              <a:t>These screenshots can be assembled into a video of the procedure.</a:t>
            </a:r>
            <a:endParaRPr sz="1600">
              <a:solidFill>
                <a:srgbClr val="24292E"/>
              </a:solidFill>
            </a:endParaRPr>
          </a:p>
          <a:p>
            <a:pPr indent="-330200" lvl="0" marL="914400" rtl="0" algn="l">
              <a:lnSpc>
                <a:spcPct val="150000"/>
              </a:lnSpc>
              <a:spcBef>
                <a:spcPts val="600"/>
              </a:spcBef>
              <a:spcAft>
                <a:spcPts val="0"/>
              </a:spcAft>
              <a:buClr>
                <a:srgbClr val="24292E"/>
              </a:buClr>
              <a:buSzPts val="1600"/>
              <a:buFont typeface="Roboto"/>
              <a:buAutoNum type="arabicPeriod"/>
            </a:pPr>
            <a:r>
              <a:rPr b="1" lang="en" sz="1600">
                <a:solidFill>
                  <a:srgbClr val="24292E"/>
                </a:solidFill>
                <a:highlight>
                  <a:srgbClr val="FFFF00"/>
                </a:highlight>
              </a:rPr>
              <a:t>It provides the court with proof of the use of valid computer forensic methods while extracting evidence. </a:t>
            </a:r>
            <a:endParaRPr b="1" sz="1600">
              <a:highlight>
                <a:srgbClr val="FFFF00"/>
              </a:highlight>
            </a:endParaRPr>
          </a:p>
          <a:p>
            <a:pPr indent="0" lvl="0" marL="457200" rtl="0" algn="l">
              <a:lnSpc>
                <a:spcPct val="115000"/>
              </a:lnSpc>
              <a:spcBef>
                <a:spcPts val="600"/>
              </a:spcBef>
              <a:spcAft>
                <a:spcPts val="0"/>
              </a:spcAft>
              <a:buNone/>
            </a:pPr>
            <a:r>
              <a:t/>
            </a:r>
            <a:endParaRPr sz="1600">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t/>
            </a:r>
            <a:endParaRPr sz="1600"/>
          </a:p>
          <a:p>
            <a:pPr indent="0" lvl="0" marL="0" rtl="0" algn="l">
              <a:lnSpc>
                <a:spcPct val="150000"/>
              </a:lnSpc>
              <a:spcBef>
                <a:spcPts val="1200"/>
              </a:spcBef>
              <a:spcAft>
                <a:spcPts val="0"/>
              </a:spcAft>
              <a:buNone/>
            </a:pPr>
            <a:r>
              <a:t/>
            </a:r>
            <a:endParaRPr sz="16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3076" name="Google Shape;3076;p211"/>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5" name="Shape 2115"/>
        <p:cNvGrpSpPr/>
        <p:nvPr/>
      </p:nvGrpSpPr>
      <p:grpSpPr>
        <a:xfrm>
          <a:off x="0" y="0"/>
          <a:ext cx="0" cy="0"/>
          <a:chOff x="0" y="0"/>
          <a:chExt cx="0" cy="0"/>
        </a:xfrm>
      </p:grpSpPr>
      <p:sp>
        <p:nvSpPr>
          <p:cNvPr id="2116" name="Google Shape;2116;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Security + Certification</a:t>
            </a:r>
            <a:endParaRPr/>
          </a:p>
        </p:txBody>
      </p:sp>
      <p:sp>
        <p:nvSpPr>
          <p:cNvPr id="2117" name="Google Shape;2117;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What are some skills that the Security + certification endorses?</a:t>
            </a:r>
            <a:endParaRPr/>
          </a:p>
        </p:txBody>
      </p:sp>
      <p:sp>
        <p:nvSpPr>
          <p:cNvPr id="2118" name="Google Shape;2118;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9" name="Google Shape;2119;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0" name="Google Shape;2120;p113"/>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Threats, Attacks, and Vulnerabilities</a:t>
            </a:r>
            <a:endParaRPr sz="1600"/>
          </a:p>
        </p:txBody>
      </p:sp>
      <p:sp>
        <p:nvSpPr>
          <p:cNvPr id="2121" name="Google Shape;2121;p113"/>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Technologies and Tools</a:t>
            </a:r>
            <a:endParaRPr sz="1600"/>
          </a:p>
        </p:txBody>
      </p:sp>
      <p:sp>
        <p:nvSpPr>
          <p:cNvPr id="2122" name="Google Shape;2122;p113"/>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Architecture and Design</a:t>
            </a:r>
            <a:endParaRPr sz="1600"/>
          </a:p>
        </p:txBody>
      </p:sp>
      <p:sp>
        <p:nvSpPr>
          <p:cNvPr id="2123" name="Google Shape;2123;p113"/>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Identity and Access Management</a:t>
            </a:r>
            <a:endParaRPr sz="1600"/>
          </a:p>
        </p:txBody>
      </p:sp>
      <p:sp>
        <p:nvSpPr>
          <p:cNvPr id="2124" name="Google Shape;2124;p113"/>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Risk Management</a:t>
            </a:r>
            <a:endParaRPr sz="1600"/>
          </a:p>
        </p:txBody>
      </p:sp>
      <p:sp>
        <p:nvSpPr>
          <p:cNvPr id="2125" name="Google Shape;2125;p113"/>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Cryptography and PKI</a:t>
            </a:r>
            <a:endParaRPr sz="16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0" name="Shape 3080"/>
        <p:cNvGrpSpPr/>
        <p:nvPr/>
      </p:nvGrpSpPr>
      <p:grpSpPr>
        <a:xfrm>
          <a:off x="0" y="0"/>
          <a:ext cx="0" cy="0"/>
          <a:chOff x="0" y="0"/>
          <a:chExt cx="0" cy="0"/>
        </a:xfrm>
      </p:grpSpPr>
      <p:sp>
        <p:nvSpPr>
          <p:cNvPr id="3081" name="Google Shape;3081;p212"/>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
        <p:nvSpPr>
          <p:cNvPr id="3082" name="Google Shape;3082;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83" name="Google Shape;3083;p2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9" name="Shape 2129"/>
        <p:cNvGrpSpPr/>
        <p:nvPr/>
      </p:nvGrpSpPr>
      <p:grpSpPr>
        <a:xfrm>
          <a:off x="0" y="0"/>
          <a:ext cx="0" cy="0"/>
          <a:chOff x="0" y="0"/>
          <a:chExt cx="0" cy="0"/>
        </a:xfrm>
      </p:grpSpPr>
      <p:sp>
        <p:nvSpPr>
          <p:cNvPr id="2130" name="Google Shape;2130;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When Should You Take The Exam?</a:t>
            </a:r>
            <a:endParaRPr/>
          </a:p>
        </p:txBody>
      </p:sp>
      <p:sp>
        <p:nvSpPr>
          <p:cNvPr id="2131" name="Google Shape;2131;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2" name="Google Shape;2132;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3" name="Google Shape;2133;p114"/>
          <p:cNvSpPr txBox="1"/>
          <p:nvPr>
            <p:ph idx="3" type="body"/>
          </p:nvPr>
        </p:nvSpPr>
        <p:spPr>
          <a:xfrm>
            <a:off x="175" y="880550"/>
            <a:ext cx="9144000" cy="40260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rPr>
              <a:t>Security + is considered an </a:t>
            </a:r>
            <a:r>
              <a:rPr lang="en" sz="1800">
                <a:solidFill>
                  <a:srgbClr val="24292E"/>
                </a:solidFill>
                <a:latin typeface="Roboto Medium"/>
                <a:ea typeface="Roboto Medium"/>
                <a:cs typeface="Roboto Medium"/>
                <a:sym typeface="Roboto Medium"/>
              </a:rPr>
              <a:t>entry-level exam</a:t>
            </a:r>
            <a:r>
              <a:rPr lang="en" sz="1800">
                <a:solidFill>
                  <a:srgbClr val="24292E"/>
                </a:solidFill>
              </a:rPr>
              <a:t>. The skills that you've learned in this course have provided a strong foundation for you to take the exam. </a:t>
            </a:r>
            <a:endParaRPr sz="1800">
              <a:solidFill>
                <a:srgbClr val="24292E"/>
              </a:solidFill>
            </a:endParaRPr>
          </a:p>
          <a:p>
            <a:pPr indent="0" lvl="0" marL="0" rtl="0" algn="l">
              <a:lnSpc>
                <a:spcPct val="115000"/>
              </a:lnSpc>
              <a:spcBef>
                <a:spcPts val="1200"/>
              </a:spcBef>
              <a:spcAft>
                <a:spcPts val="0"/>
              </a:spcAft>
              <a:buNone/>
            </a:pPr>
            <a:r>
              <a:t/>
            </a:r>
            <a:endParaRPr sz="1800">
              <a:solidFill>
                <a:srgbClr val="24292E"/>
              </a:solidFill>
            </a:endParaRPr>
          </a:p>
          <a:p>
            <a:pPr indent="0" lvl="0" marL="0" rtl="0" algn="l">
              <a:lnSpc>
                <a:spcPct val="115000"/>
              </a:lnSpc>
              <a:spcBef>
                <a:spcPts val="1200"/>
              </a:spcBef>
              <a:spcAft>
                <a:spcPts val="0"/>
              </a:spcAft>
              <a:buNone/>
            </a:pPr>
            <a:r>
              <a:rPr lang="en" sz="1800">
                <a:solidFill>
                  <a:srgbClr val="24292E"/>
                </a:solidFill>
              </a:rPr>
              <a:t>However, the Sec+ exam is broad and will require additional knowledge in areas that we've chosen not to cover in this program.</a:t>
            </a:r>
            <a:br>
              <a:rPr lang="en" sz="1800">
                <a:solidFill>
                  <a:srgbClr val="24292E"/>
                </a:solidFill>
              </a:rPr>
            </a:br>
            <a:br>
              <a:rPr lang="en" sz="1800">
                <a:solidFill>
                  <a:srgbClr val="24292E"/>
                </a:solidFill>
              </a:rPr>
            </a:br>
            <a:endParaRPr sz="1800">
              <a:solidFill>
                <a:srgbClr val="24292E"/>
              </a:solidFill>
            </a:endParaRPr>
          </a:p>
          <a:p>
            <a:pPr indent="0" lvl="0" marL="0" rtl="0" algn="l">
              <a:lnSpc>
                <a:spcPct val="115000"/>
              </a:lnSpc>
              <a:spcBef>
                <a:spcPts val="1200"/>
              </a:spcBef>
              <a:spcAft>
                <a:spcPts val="1200"/>
              </a:spcAft>
              <a:buNone/>
            </a:pPr>
            <a:r>
              <a:rPr lang="en" sz="1800">
                <a:solidFill>
                  <a:srgbClr val="24292E"/>
                </a:solidFill>
              </a:rPr>
              <a:t>The </a:t>
            </a:r>
            <a:r>
              <a:rPr lang="en" sz="1800">
                <a:solidFill>
                  <a:srgbClr val="24292E"/>
                </a:solidFill>
                <a:latin typeface="Roboto Medium"/>
                <a:ea typeface="Roboto Medium"/>
                <a:cs typeface="Roboto Medium"/>
                <a:sym typeface="Roboto Medium"/>
              </a:rPr>
              <a:t>CompTIA CertMaster</a:t>
            </a:r>
            <a:r>
              <a:rPr lang="en" sz="1800">
                <a:solidFill>
                  <a:srgbClr val="24292E"/>
                </a:solidFill>
              </a:rPr>
              <a:t> tool will provide the necessary coverage needed to cover the gaps and master the exam.</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7" name="Shape 2137"/>
        <p:cNvGrpSpPr/>
        <p:nvPr/>
      </p:nvGrpSpPr>
      <p:grpSpPr>
        <a:xfrm>
          <a:off x="0" y="0"/>
          <a:ext cx="0" cy="0"/>
          <a:chOff x="0" y="0"/>
          <a:chExt cx="0" cy="0"/>
        </a:xfrm>
      </p:grpSpPr>
      <p:sp>
        <p:nvSpPr>
          <p:cNvPr id="2138" name="Google Shape;2138;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Do We Not Cover Everything on the Sec+ exam?</a:t>
            </a:r>
            <a:endParaRPr/>
          </a:p>
        </p:txBody>
      </p:sp>
      <p:sp>
        <p:nvSpPr>
          <p:cNvPr id="2139" name="Google Shape;2139;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0" name="Google Shape;2140;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1" name="Google Shape;2141;p115"/>
          <p:cNvSpPr txBox="1"/>
          <p:nvPr>
            <p:ph idx="3" type="body"/>
          </p:nvPr>
        </p:nvSpPr>
        <p:spPr>
          <a:xfrm>
            <a:off x="175" y="982425"/>
            <a:ext cx="9144000" cy="39240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rPr>
              <a:t>This course</a:t>
            </a:r>
            <a:r>
              <a:rPr lang="en" sz="1800">
                <a:solidFill>
                  <a:srgbClr val="24292E"/>
                </a:solidFill>
              </a:rPr>
              <a:t> focuses on providing relevant hands-on experience of the most prominent and useful concepts, tools, and technologies used in security and networking. </a:t>
            </a:r>
            <a:endParaRPr sz="1800">
              <a:solidFill>
                <a:srgbClr val="24292E"/>
              </a:solidFill>
            </a:endParaRPr>
          </a:p>
          <a:p>
            <a:pPr indent="0" lvl="0" marL="0" rtl="0" algn="l">
              <a:lnSpc>
                <a:spcPct val="115000"/>
              </a:lnSpc>
              <a:spcBef>
                <a:spcPts val="1200"/>
              </a:spcBef>
              <a:spcAft>
                <a:spcPts val="0"/>
              </a:spcAft>
              <a:buNone/>
            </a:pPr>
            <a:r>
              <a:rPr lang="en" sz="1800">
                <a:solidFill>
                  <a:srgbClr val="24292E"/>
                </a:solidFill>
              </a:rPr>
              <a:t>Some topics on the Security+ exam are not covered in this course because they are highly specific, and relevant  in certain subfields of cybersecurity. </a:t>
            </a:r>
            <a:endParaRPr sz="1800">
              <a:solidFill>
                <a:srgbClr val="24292E"/>
              </a:solidFill>
            </a:endParaRPr>
          </a:p>
          <a:p>
            <a:pPr indent="-342900" lvl="0" marL="457200" rtl="0" algn="l">
              <a:lnSpc>
                <a:spcPct val="115000"/>
              </a:lnSpc>
              <a:spcBef>
                <a:spcPts val="1200"/>
              </a:spcBef>
              <a:spcAft>
                <a:spcPts val="0"/>
              </a:spcAft>
              <a:buClr>
                <a:srgbClr val="24292E"/>
              </a:buClr>
              <a:buSzPts val="1800"/>
              <a:buChar char="-"/>
            </a:pPr>
            <a:r>
              <a:rPr lang="en" sz="1800">
                <a:solidFill>
                  <a:srgbClr val="24292E"/>
                </a:solidFill>
              </a:rPr>
              <a:t>Therefore, while this course and exam share many overlapping coverage of topics, more niche topics that the exam covers will require additional study.  </a:t>
            </a:r>
            <a:endParaRPr sz="1800">
              <a:solidFill>
                <a:srgbClr val="24292E"/>
              </a:solidFill>
            </a:endParaRPr>
          </a:p>
          <a:p>
            <a:pPr indent="-342900" lvl="0" marL="457200" rtl="0" algn="l">
              <a:lnSpc>
                <a:spcPct val="115000"/>
              </a:lnSpc>
              <a:spcBef>
                <a:spcPts val="0"/>
              </a:spcBef>
              <a:spcAft>
                <a:spcPts val="0"/>
              </a:spcAft>
              <a:buClr>
                <a:srgbClr val="24292E"/>
              </a:buClr>
              <a:buSzPts val="1800"/>
              <a:buChar char="-"/>
            </a:pPr>
            <a:r>
              <a:rPr b="1" lang="en" sz="1800">
                <a:solidFill>
                  <a:srgbClr val="24292E"/>
                </a:solidFill>
              </a:rPr>
              <a:t>For example</a:t>
            </a:r>
            <a:r>
              <a:rPr lang="en" sz="1800">
                <a:solidFill>
                  <a:srgbClr val="24292E"/>
                </a:solidFill>
              </a:rPr>
              <a:t>, the TACACS+ protocol appears on the Security+ exam, but only engineers who work specifically with Cisco devices will ever use it.</a:t>
            </a:r>
            <a:endParaRPr sz="1800">
              <a:solidFill>
                <a:srgbClr val="24292E"/>
              </a:solidFill>
            </a:endParaRPr>
          </a:p>
          <a:p>
            <a:pPr indent="0" lvl="0" marL="0" rtl="0" algn="l">
              <a:lnSpc>
                <a:spcPct val="115000"/>
              </a:lnSpc>
              <a:spcBef>
                <a:spcPts val="1200"/>
              </a:spcBef>
              <a:spcAft>
                <a:spcPts val="0"/>
              </a:spcAft>
              <a:buNone/>
            </a:pPr>
            <a:r>
              <a:t/>
            </a:r>
            <a:endParaRPr sz="1600">
              <a:solidFill>
                <a:srgbClr val="24292E"/>
              </a:solidFill>
            </a:endParaRPr>
          </a:p>
          <a:p>
            <a:pPr indent="0" lvl="0" marL="0" rtl="0" algn="l">
              <a:spcBef>
                <a:spcPts val="1200"/>
              </a:spcBef>
              <a:spcAft>
                <a:spcPts val="8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5" name="Shape 2145"/>
        <p:cNvGrpSpPr/>
        <p:nvPr/>
      </p:nvGrpSpPr>
      <p:grpSpPr>
        <a:xfrm>
          <a:off x="0" y="0"/>
          <a:ext cx="0" cy="0"/>
          <a:chOff x="0" y="0"/>
          <a:chExt cx="0" cy="0"/>
        </a:xfrm>
      </p:grpSpPr>
      <p:sp>
        <p:nvSpPr>
          <p:cNvPr id="2146" name="Google Shape;2146;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Security +</a:t>
            </a:r>
            <a:r>
              <a:rPr lang="en">
                <a:solidFill>
                  <a:schemeClr val="dk1"/>
                </a:solidFill>
              </a:rPr>
              <a:t> Specs</a:t>
            </a:r>
            <a:endParaRPr/>
          </a:p>
        </p:txBody>
      </p:sp>
      <p:sp>
        <p:nvSpPr>
          <p:cNvPr id="2147" name="Google Shape;2147;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The Security + Certification is obtained through passing the CompTIA administered  Security + exam. </a:t>
            </a:r>
            <a:endParaRPr/>
          </a:p>
        </p:txBody>
      </p:sp>
      <p:sp>
        <p:nvSpPr>
          <p:cNvPr id="2148" name="Google Shape;2148;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9" name="Google Shape;2149;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0" name="Google Shape;2150;p11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There are 90 multiple-choice and </a:t>
            </a:r>
            <a:r>
              <a:rPr lang="en" sz="1800">
                <a:latin typeface="Roboto Light"/>
                <a:ea typeface="Roboto Light"/>
                <a:cs typeface="Roboto Light"/>
                <a:sym typeface="Roboto Light"/>
              </a:rPr>
              <a:t>performance</a:t>
            </a:r>
            <a:r>
              <a:rPr lang="en" sz="1800">
                <a:latin typeface="Roboto Light"/>
                <a:ea typeface="Roboto Light"/>
                <a:cs typeface="Roboto Light"/>
                <a:sym typeface="Roboto Light"/>
              </a:rPr>
              <a:t> based questions. </a:t>
            </a:r>
            <a:endParaRPr sz="1800">
              <a:latin typeface="Roboto Light"/>
              <a:ea typeface="Roboto Light"/>
              <a:cs typeface="Roboto Light"/>
              <a:sym typeface="Roboto Light"/>
            </a:endParaRPr>
          </a:p>
        </p:txBody>
      </p:sp>
      <p:sp>
        <p:nvSpPr>
          <p:cNvPr id="2151" name="Google Shape;2151;p11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The exam lasts 90 minutes.</a:t>
            </a:r>
            <a:endParaRPr sz="1800">
              <a:latin typeface="Roboto Light"/>
              <a:ea typeface="Roboto Light"/>
              <a:cs typeface="Roboto Light"/>
              <a:sym typeface="Roboto Light"/>
            </a:endParaRPr>
          </a:p>
        </p:txBody>
      </p:sp>
      <p:sp>
        <p:nvSpPr>
          <p:cNvPr id="2152" name="Google Shape;2152;p11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The cost of the exam is $339.</a:t>
            </a:r>
            <a:endParaRPr sz="1800">
              <a:latin typeface="Roboto Light"/>
              <a:ea typeface="Roboto Light"/>
              <a:cs typeface="Roboto Light"/>
              <a:sym typeface="Roboto Light"/>
            </a:endParaRPr>
          </a:p>
        </p:txBody>
      </p:sp>
      <p:sp>
        <p:nvSpPr>
          <p:cNvPr id="2153" name="Google Shape;2153;p116"/>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The exam is vendor-neutral. </a:t>
            </a:r>
            <a:endParaRPr sz="1800">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7" name="Shape 2157"/>
        <p:cNvGrpSpPr/>
        <p:nvPr/>
      </p:nvGrpSpPr>
      <p:grpSpPr>
        <a:xfrm>
          <a:off x="0" y="0"/>
          <a:ext cx="0" cy="0"/>
          <a:chOff x="0" y="0"/>
          <a:chExt cx="0" cy="0"/>
        </a:xfrm>
      </p:grpSpPr>
      <p:sp>
        <p:nvSpPr>
          <p:cNvPr id="2158" name="Google Shape;2158;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 Exam Topics Breakdown</a:t>
            </a:r>
            <a:endParaRPr/>
          </a:p>
        </p:txBody>
      </p:sp>
      <p:sp>
        <p:nvSpPr>
          <p:cNvPr id="2159" name="Google Shape;2159;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0" name="Google Shape;2160;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1" name="Google Shape;2161;p117"/>
          <p:cNvSpPr txBox="1"/>
          <p:nvPr/>
        </p:nvSpPr>
        <p:spPr>
          <a:xfrm>
            <a:off x="265675" y="686100"/>
            <a:ext cx="2133000" cy="4161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1C4587"/>
              </a:buClr>
              <a:buSzPts val="1600"/>
              <a:buFont typeface="Nunito"/>
              <a:buAutoNum type="arabicPeriod"/>
            </a:pPr>
            <a:r>
              <a:rPr lang="en" sz="1600">
                <a:solidFill>
                  <a:srgbClr val="1C4587"/>
                </a:solidFill>
                <a:latin typeface="Nunito"/>
                <a:ea typeface="Nunito"/>
                <a:cs typeface="Nunito"/>
                <a:sym typeface="Nunito"/>
              </a:rPr>
              <a:t>Threats, Attacks, and Vulnerabilities</a:t>
            </a:r>
            <a:endParaRPr sz="1600">
              <a:solidFill>
                <a:srgbClr val="1C4587"/>
              </a:solidFill>
              <a:latin typeface="Nunito"/>
              <a:ea typeface="Nunito"/>
              <a:cs typeface="Nunito"/>
              <a:sym typeface="Nunito"/>
            </a:endParaRPr>
          </a:p>
          <a:p>
            <a:pPr indent="-330200" lvl="0" marL="457200" rtl="0" algn="l">
              <a:spcBef>
                <a:spcPts val="1000"/>
              </a:spcBef>
              <a:spcAft>
                <a:spcPts val="0"/>
              </a:spcAft>
              <a:buClr>
                <a:srgbClr val="CC0000"/>
              </a:buClr>
              <a:buSzPts val="1600"/>
              <a:buFont typeface="Nunito"/>
              <a:buAutoNum type="arabicPeriod"/>
            </a:pPr>
            <a:r>
              <a:rPr lang="en" sz="1600">
                <a:solidFill>
                  <a:srgbClr val="CC0000"/>
                </a:solidFill>
                <a:latin typeface="Nunito"/>
                <a:ea typeface="Nunito"/>
                <a:cs typeface="Nunito"/>
                <a:sym typeface="Nunito"/>
              </a:rPr>
              <a:t>Technologies and Tools</a:t>
            </a:r>
            <a:endParaRPr sz="1600">
              <a:solidFill>
                <a:srgbClr val="CC0000"/>
              </a:solidFill>
              <a:latin typeface="Nunito"/>
              <a:ea typeface="Nunito"/>
              <a:cs typeface="Nunito"/>
              <a:sym typeface="Nunito"/>
            </a:endParaRPr>
          </a:p>
          <a:p>
            <a:pPr indent="-330200" lvl="0" marL="457200" rtl="0" algn="l">
              <a:spcBef>
                <a:spcPts val="1000"/>
              </a:spcBef>
              <a:spcAft>
                <a:spcPts val="0"/>
              </a:spcAft>
              <a:buClr>
                <a:srgbClr val="F1AF2A"/>
              </a:buClr>
              <a:buSzPts val="1600"/>
              <a:buFont typeface="Nunito"/>
              <a:buAutoNum type="arabicPeriod"/>
            </a:pPr>
            <a:r>
              <a:rPr lang="en" sz="1600">
                <a:solidFill>
                  <a:srgbClr val="F1AF2A"/>
                </a:solidFill>
                <a:latin typeface="Nunito"/>
                <a:ea typeface="Nunito"/>
                <a:cs typeface="Nunito"/>
                <a:sym typeface="Nunito"/>
              </a:rPr>
              <a:t>Architecture and Design</a:t>
            </a:r>
            <a:endParaRPr sz="1600">
              <a:solidFill>
                <a:srgbClr val="F1AF2A"/>
              </a:solidFill>
              <a:latin typeface="Nunito"/>
              <a:ea typeface="Nunito"/>
              <a:cs typeface="Nunito"/>
              <a:sym typeface="Nunito"/>
            </a:endParaRPr>
          </a:p>
          <a:p>
            <a:pPr indent="-330200" lvl="0" marL="457200" rtl="0" algn="l">
              <a:spcBef>
                <a:spcPts val="1000"/>
              </a:spcBef>
              <a:spcAft>
                <a:spcPts val="0"/>
              </a:spcAft>
              <a:buClr>
                <a:srgbClr val="274E13"/>
              </a:buClr>
              <a:buSzPts val="1600"/>
              <a:buFont typeface="Nunito"/>
              <a:buAutoNum type="arabicPeriod"/>
            </a:pPr>
            <a:r>
              <a:rPr lang="en" sz="1600">
                <a:solidFill>
                  <a:srgbClr val="274E13"/>
                </a:solidFill>
                <a:latin typeface="Nunito"/>
                <a:ea typeface="Nunito"/>
                <a:cs typeface="Nunito"/>
                <a:sym typeface="Nunito"/>
              </a:rPr>
              <a:t>Identity and Access Management</a:t>
            </a:r>
            <a:endParaRPr sz="1600">
              <a:solidFill>
                <a:srgbClr val="274E13"/>
              </a:solidFill>
              <a:latin typeface="Nunito"/>
              <a:ea typeface="Nunito"/>
              <a:cs typeface="Nunito"/>
              <a:sym typeface="Nunito"/>
            </a:endParaRPr>
          </a:p>
          <a:p>
            <a:pPr indent="-330200" lvl="0" marL="457200" rtl="0" algn="l">
              <a:spcBef>
                <a:spcPts val="1000"/>
              </a:spcBef>
              <a:spcAft>
                <a:spcPts val="0"/>
              </a:spcAft>
              <a:buClr>
                <a:srgbClr val="351C75"/>
              </a:buClr>
              <a:buSzPts val="1600"/>
              <a:buFont typeface="Nunito"/>
              <a:buAutoNum type="arabicPeriod"/>
            </a:pPr>
            <a:r>
              <a:rPr lang="en" sz="1600">
                <a:solidFill>
                  <a:srgbClr val="351C75"/>
                </a:solidFill>
                <a:latin typeface="Nunito"/>
                <a:ea typeface="Nunito"/>
                <a:cs typeface="Nunito"/>
                <a:sym typeface="Nunito"/>
              </a:rPr>
              <a:t>Risk Management</a:t>
            </a:r>
            <a:endParaRPr sz="1600">
              <a:solidFill>
                <a:srgbClr val="351C75"/>
              </a:solidFill>
              <a:latin typeface="Nunito"/>
              <a:ea typeface="Nunito"/>
              <a:cs typeface="Nunito"/>
              <a:sym typeface="Nunito"/>
            </a:endParaRPr>
          </a:p>
          <a:p>
            <a:pPr indent="-330200" lvl="0" marL="457200" rtl="0" algn="l">
              <a:spcBef>
                <a:spcPts val="1000"/>
              </a:spcBef>
              <a:spcAft>
                <a:spcPts val="1000"/>
              </a:spcAft>
              <a:buClr>
                <a:srgbClr val="0FC697"/>
              </a:buClr>
              <a:buSzPts val="1600"/>
              <a:buFont typeface="Nunito"/>
              <a:buAutoNum type="arabicPeriod"/>
            </a:pPr>
            <a:r>
              <a:rPr lang="en" sz="1600">
                <a:solidFill>
                  <a:srgbClr val="0FC697"/>
                </a:solidFill>
                <a:latin typeface="Nunito"/>
                <a:ea typeface="Nunito"/>
                <a:cs typeface="Nunito"/>
                <a:sym typeface="Nunito"/>
              </a:rPr>
              <a:t>Cryptography</a:t>
            </a:r>
            <a:r>
              <a:rPr lang="en" sz="1600">
                <a:solidFill>
                  <a:srgbClr val="0FC697"/>
                </a:solidFill>
                <a:latin typeface="Nunito"/>
                <a:ea typeface="Nunito"/>
                <a:cs typeface="Nunito"/>
                <a:sym typeface="Nunito"/>
              </a:rPr>
              <a:t> and PKI</a:t>
            </a:r>
            <a:endParaRPr sz="1600">
              <a:solidFill>
                <a:srgbClr val="0FC697"/>
              </a:solidFill>
              <a:latin typeface="Nunito"/>
              <a:ea typeface="Nunito"/>
              <a:cs typeface="Nunito"/>
              <a:sym typeface="Nunito"/>
            </a:endParaRPr>
          </a:p>
        </p:txBody>
      </p:sp>
      <p:pic>
        <p:nvPicPr>
          <p:cNvPr id="2162" name="Google Shape;2162;p117" title="Points scored"/>
          <p:cNvPicPr preferRelativeResize="0"/>
          <p:nvPr/>
        </p:nvPicPr>
        <p:blipFill>
          <a:blip r:embed="rId3">
            <a:alphaModFix/>
          </a:blip>
          <a:stretch>
            <a:fillRect/>
          </a:stretch>
        </p:blipFill>
        <p:spPr>
          <a:xfrm>
            <a:off x="2322575" y="686100"/>
            <a:ext cx="6595389" cy="4078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sp>
        <p:nvSpPr>
          <p:cNvPr id="2167" name="Google Shape;2167;p11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CertMaster Practice Tool</a:t>
            </a:r>
            <a:endParaRPr/>
          </a:p>
        </p:txBody>
      </p:sp>
      <p:sp>
        <p:nvSpPr>
          <p:cNvPr id="2168" name="Google Shape;2168;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69" name="Google Shape;2169;p11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0" name="Google Shape;2170;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4" name="Shape 2174"/>
        <p:cNvGrpSpPr/>
        <p:nvPr/>
      </p:nvGrpSpPr>
      <p:grpSpPr>
        <a:xfrm>
          <a:off x="0" y="0"/>
          <a:ext cx="0" cy="0"/>
          <a:chOff x="0" y="0"/>
          <a:chExt cx="0" cy="0"/>
        </a:xfrm>
      </p:grpSpPr>
      <p:sp>
        <p:nvSpPr>
          <p:cNvPr id="2175" name="Google Shape;2175;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CC0000"/>
                </a:solidFill>
              </a:rPr>
              <a:t>CompTIA CertMaster Practice Tool</a:t>
            </a:r>
            <a:endParaRPr>
              <a:solidFill>
                <a:srgbClr val="CC0000"/>
              </a:solidFill>
            </a:endParaRPr>
          </a:p>
        </p:txBody>
      </p:sp>
      <p:sp>
        <p:nvSpPr>
          <p:cNvPr id="2176" name="Google Shape;2176;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Practice Tool takes a “question-first” approach to test prep. </a:t>
            </a:r>
            <a:endParaRPr>
              <a:solidFill>
                <a:schemeClr val="dk1"/>
              </a:solidFill>
            </a:endParaRPr>
          </a:p>
          <a:p>
            <a:pPr indent="0" lvl="0" marL="0" rtl="0" algn="l">
              <a:spcBef>
                <a:spcPts val="0"/>
              </a:spcBef>
              <a:spcAft>
                <a:spcPts val="0"/>
              </a:spcAft>
              <a:buNone/>
            </a:pPr>
            <a:r>
              <a:t/>
            </a:r>
            <a:endParaRPr/>
          </a:p>
        </p:txBody>
      </p:sp>
      <p:sp>
        <p:nvSpPr>
          <p:cNvPr id="2177" name="Google Shape;2177;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8" name="Google Shape;2178;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9" name="Google Shape;2179;p11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rPr>
              <a:t>Practice questions are organized according to the six different domains covered in the exam. </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These questions are then divided into </a:t>
            </a:r>
            <a:r>
              <a:rPr b="1" lang="en" sz="1600">
                <a:solidFill>
                  <a:schemeClr val="dk1"/>
                </a:solidFill>
              </a:rPr>
              <a:t>subcategories </a:t>
            </a:r>
            <a:r>
              <a:rPr lang="en" sz="1600">
                <a:solidFill>
                  <a:schemeClr val="dk1"/>
                </a:solidFill>
              </a:rPr>
              <a:t>that comprise of different topics and tools within the domain.</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CertMaster is an </a:t>
            </a:r>
            <a:r>
              <a:rPr b="1" lang="en" sz="1600">
                <a:solidFill>
                  <a:schemeClr val="dk1"/>
                </a:solidFill>
              </a:rPr>
              <a:t>adaptive knowledge assessment </a:t>
            </a:r>
            <a:r>
              <a:rPr lang="en" sz="1600">
                <a:solidFill>
                  <a:schemeClr val="dk1"/>
                </a:solidFill>
              </a:rPr>
              <a:t>tool. </a:t>
            </a:r>
            <a:endParaRPr sz="1600"/>
          </a:p>
          <a:p>
            <a:pPr indent="0" lvl="0" marL="0" rtl="0" algn="l">
              <a:spcBef>
                <a:spcPts val="0"/>
              </a:spcBef>
              <a:spcAft>
                <a:spcPts val="0"/>
              </a:spcAft>
              <a:buNone/>
            </a:pPr>
            <a:r>
              <a:t/>
            </a:r>
            <a:endParaRPr sz="1600"/>
          </a:p>
          <a:p>
            <a:pPr indent="-330200" lvl="0" marL="457200" rtl="0" algn="l">
              <a:spcBef>
                <a:spcPts val="800"/>
              </a:spcBef>
              <a:spcAft>
                <a:spcPts val="0"/>
              </a:spcAft>
              <a:buSzPts val="1600"/>
              <a:buChar char="○"/>
            </a:pPr>
            <a:r>
              <a:rPr lang="en" sz="1600"/>
              <a:t>Meaning: based on your results of practice questions, CertMaster will determine which </a:t>
            </a:r>
            <a:r>
              <a:rPr lang="en" sz="1600"/>
              <a:t>categories</a:t>
            </a:r>
            <a:r>
              <a:rPr lang="en" sz="1600"/>
              <a:t> you mastered and which categories need more practice.</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3" name="Shape 2183"/>
        <p:cNvGrpSpPr/>
        <p:nvPr/>
      </p:nvGrpSpPr>
      <p:grpSpPr>
        <a:xfrm>
          <a:off x="0" y="0"/>
          <a:ext cx="0" cy="0"/>
          <a:chOff x="0" y="0"/>
          <a:chExt cx="0" cy="0"/>
        </a:xfrm>
      </p:grpSpPr>
      <p:sp>
        <p:nvSpPr>
          <p:cNvPr id="2184" name="Google Shape;2184;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5" name="Google Shape;2185;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6" name="Google Shape;2186;p12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CertMaster Tool</a:t>
            </a:r>
            <a:endParaRPr>
              <a:solidFill>
                <a:srgbClr val="F1C232"/>
              </a:solidFill>
            </a:endParaRPr>
          </a:p>
        </p:txBody>
      </p:sp>
      <p:sp>
        <p:nvSpPr>
          <p:cNvPr id="2187" name="Google Shape;2187;p120"/>
          <p:cNvSpPr txBox="1"/>
          <p:nvPr/>
        </p:nvSpPr>
        <p:spPr>
          <a:xfrm>
            <a:off x="3054050" y="1096575"/>
            <a:ext cx="2455800" cy="73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100">
                <a:solidFill>
                  <a:srgbClr val="0000FF"/>
                </a:solidFill>
                <a:latin typeface="Roboto Mono"/>
                <a:ea typeface="Roboto Mono"/>
                <a:cs typeface="Roboto Mono"/>
                <a:sym typeface="Roboto Mono"/>
              </a:rPr>
              <a:t>https://learn.comptia.org</a:t>
            </a:r>
            <a:endParaRPr sz="1100">
              <a:solidFill>
                <a:srgbClr val="0000FF"/>
              </a:solidFill>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1" name="Shape 2191"/>
        <p:cNvGrpSpPr/>
        <p:nvPr/>
      </p:nvGrpSpPr>
      <p:grpSpPr>
        <a:xfrm>
          <a:off x="0" y="0"/>
          <a:ext cx="0" cy="0"/>
          <a:chOff x="0" y="0"/>
          <a:chExt cx="0" cy="0"/>
        </a:xfrm>
      </p:grpSpPr>
      <p:sp>
        <p:nvSpPr>
          <p:cNvPr id="2192" name="Google Shape;2192;p12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 Formatting</a:t>
            </a:r>
            <a:endParaRPr/>
          </a:p>
        </p:txBody>
      </p:sp>
      <p:sp>
        <p:nvSpPr>
          <p:cNvPr id="2193" name="Google Shape;2193;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4" name="Google Shape;2194;p12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5" name="Google Shape;2195;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6" name="Google Shape;203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you will be able to:</a:t>
            </a:r>
            <a:endParaRPr/>
          </a:p>
        </p:txBody>
      </p:sp>
      <p:sp>
        <p:nvSpPr>
          <p:cNvPr id="2037" name="Google Shape;203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8" name="Google Shape;2038;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9" name="Google Shape;2039;p104"/>
          <p:cNvSpPr txBox="1"/>
          <p:nvPr/>
        </p:nvSpPr>
        <p:spPr>
          <a:xfrm>
            <a:off x="153750" y="1266825"/>
            <a:ext cx="8819400" cy="3489600"/>
          </a:xfrm>
          <a:prstGeom prst="rect">
            <a:avLst/>
          </a:prstGeom>
          <a:noFill/>
          <a:ln>
            <a:noFill/>
          </a:ln>
        </p:spPr>
        <p:txBody>
          <a:bodyPr anchorCtr="0" anchor="t" bIns="91425" lIns="91425" spcFirstLastPara="1" rIns="91425" wrap="square" tIns="91425">
            <a:noAutofit/>
          </a:bodyPr>
          <a:lstStyle/>
          <a:p>
            <a:pPr indent="0" lvl="0" marL="457200" marR="0" rtl="0" algn="l">
              <a:lnSpc>
                <a:spcPct val="150000"/>
              </a:lnSpc>
              <a:spcBef>
                <a:spcPts val="0"/>
              </a:spcBef>
              <a:spcAft>
                <a:spcPts val="0"/>
              </a:spcAft>
              <a:buNone/>
            </a:pPr>
            <a:r>
              <a:rPr lang="en" sz="1900">
                <a:latin typeface="Roboto Light"/>
                <a:ea typeface="Roboto Light"/>
                <a:cs typeface="Roboto Light"/>
                <a:sym typeface="Roboto Light"/>
              </a:rPr>
              <a:t>Understand the landscape of certifications available to security professionals.</a:t>
            </a:r>
            <a:endParaRPr sz="1900">
              <a:latin typeface="Roboto Light"/>
              <a:ea typeface="Roboto Light"/>
              <a:cs typeface="Roboto Light"/>
              <a:sym typeface="Roboto Light"/>
            </a:endParaRPr>
          </a:p>
          <a:p>
            <a:pPr indent="0" lvl="0" marL="457200" marR="0" rtl="0" algn="l">
              <a:lnSpc>
                <a:spcPct val="150000"/>
              </a:lnSpc>
              <a:spcBef>
                <a:spcPts val="0"/>
              </a:spcBef>
              <a:spcAft>
                <a:spcPts val="0"/>
              </a:spcAft>
              <a:buNone/>
            </a:pPr>
            <a:r>
              <a:rPr lang="en" sz="1900">
                <a:latin typeface="Roboto Light"/>
                <a:ea typeface="Roboto Light"/>
                <a:cs typeface="Roboto Light"/>
                <a:sym typeface="Roboto Light"/>
              </a:rPr>
              <a:t>Describe the Security+ exam and the InfoSec fields that would benefit from obtaining the certification.</a:t>
            </a:r>
            <a:endParaRPr sz="1900">
              <a:latin typeface="Roboto Light"/>
              <a:ea typeface="Roboto Light"/>
              <a:cs typeface="Roboto Light"/>
              <a:sym typeface="Roboto Light"/>
            </a:endParaRPr>
          </a:p>
          <a:p>
            <a:pPr indent="-349250" lvl="0" marL="457200" marR="0" rtl="0" algn="l">
              <a:lnSpc>
                <a:spcPct val="150000"/>
              </a:lnSpc>
              <a:spcBef>
                <a:spcPts val="0"/>
              </a:spcBef>
              <a:spcAft>
                <a:spcPts val="0"/>
              </a:spcAft>
              <a:buSzPts val="1900"/>
              <a:buFont typeface="Roboto Light"/>
              <a:buChar char="●"/>
            </a:pPr>
            <a:r>
              <a:rPr lang="en" sz="1900">
                <a:latin typeface="Roboto Light"/>
                <a:ea typeface="Roboto Light"/>
                <a:cs typeface="Roboto Light"/>
                <a:sym typeface="Roboto Light"/>
              </a:rPr>
              <a:t>Understand the requirements, pre-requisites and details of the Security+  exam.</a:t>
            </a:r>
            <a:endParaRPr sz="1900">
              <a:latin typeface="Roboto Light"/>
              <a:ea typeface="Roboto Light"/>
              <a:cs typeface="Roboto Light"/>
              <a:sym typeface="Roboto Light"/>
            </a:endParaRPr>
          </a:p>
          <a:p>
            <a:pPr indent="0" lvl="0" marL="457200" marR="0" rtl="0" algn="l">
              <a:lnSpc>
                <a:spcPct val="150000"/>
              </a:lnSpc>
              <a:spcBef>
                <a:spcPts val="0"/>
              </a:spcBef>
              <a:spcAft>
                <a:spcPts val="0"/>
              </a:spcAft>
              <a:buNone/>
            </a:pPr>
            <a:r>
              <a:rPr lang="en" sz="1900">
                <a:latin typeface="Roboto Light"/>
                <a:ea typeface="Roboto Light"/>
                <a:cs typeface="Roboto Light"/>
                <a:sym typeface="Roboto Light"/>
              </a:rPr>
              <a:t>Use the </a:t>
            </a:r>
            <a:r>
              <a:rPr b="1" lang="en" sz="1900">
                <a:latin typeface="Roboto"/>
                <a:ea typeface="Roboto"/>
                <a:cs typeface="Roboto"/>
                <a:sym typeface="Roboto"/>
              </a:rPr>
              <a:t>Certmaster Practice</a:t>
            </a:r>
            <a:r>
              <a:rPr lang="en" sz="1900">
                <a:latin typeface="Roboto Light"/>
                <a:ea typeface="Roboto Light"/>
                <a:cs typeface="Roboto Light"/>
                <a:sym typeface="Roboto Light"/>
              </a:rPr>
              <a:t> tool to prepare for the Security+ exam.</a:t>
            </a:r>
            <a:endParaRPr sz="1900">
              <a:latin typeface="Roboto Light"/>
              <a:ea typeface="Roboto Light"/>
              <a:cs typeface="Roboto Light"/>
              <a:sym typeface="Roboto Light"/>
            </a:endParaRPr>
          </a:p>
          <a:p>
            <a:pPr indent="0" lvl="0" marL="457200" marR="0" rtl="0" algn="l">
              <a:lnSpc>
                <a:spcPct val="150000"/>
              </a:lnSpc>
              <a:spcBef>
                <a:spcPts val="0"/>
              </a:spcBef>
              <a:spcAft>
                <a:spcPts val="0"/>
              </a:spcAft>
              <a:buNone/>
            </a:pPr>
            <a:r>
              <a:rPr lang="en" sz="1900">
                <a:latin typeface="Roboto Light"/>
                <a:ea typeface="Roboto Light"/>
                <a:cs typeface="Roboto Light"/>
                <a:sym typeface="Roboto Light"/>
              </a:rPr>
              <a:t>List the domain topics covered in the exam that we have and have not covered previously in our class.</a:t>
            </a:r>
            <a:endParaRPr sz="1900">
              <a:latin typeface="Roboto Light"/>
              <a:ea typeface="Roboto Light"/>
              <a:cs typeface="Roboto Light"/>
              <a:sym typeface="Roboto Light"/>
            </a:endParaRPr>
          </a:p>
          <a:p>
            <a:pPr indent="0" lvl="0" marL="457200" marR="0" rtl="0" algn="l">
              <a:lnSpc>
                <a:spcPct val="150000"/>
              </a:lnSpc>
              <a:spcBef>
                <a:spcPts val="0"/>
              </a:spcBef>
              <a:spcAft>
                <a:spcPts val="0"/>
              </a:spcAft>
              <a:buNone/>
            </a:pPr>
            <a:r>
              <a:t/>
            </a:r>
            <a:endParaRPr sz="20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200">
              <a:solidFill>
                <a:srgbClr val="24292E"/>
              </a:solidFill>
            </a:endParaRPr>
          </a:p>
          <a:p>
            <a:pPr indent="0" lvl="0" marL="457200" rtl="0" algn="l">
              <a:lnSpc>
                <a:spcPct val="150000"/>
              </a:lnSpc>
              <a:spcBef>
                <a:spcPts val="0"/>
              </a:spcBef>
              <a:spcAft>
                <a:spcPts val="0"/>
              </a:spcAft>
              <a:buNone/>
            </a:pPr>
            <a:r>
              <a:t/>
            </a:r>
            <a:endParaRPr sz="2000">
              <a:latin typeface="Roboto Light"/>
              <a:ea typeface="Roboto Light"/>
              <a:cs typeface="Roboto Light"/>
              <a:sym typeface="Roboto Light"/>
            </a:endParaRPr>
          </a:p>
        </p:txBody>
      </p:sp>
      <p:sp>
        <p:nvSpPr>
          <p:cNvPr id="2040" name="Google Shape;2040;p104"/>
          <p:cNvSpPr/>
          <p:nvPr/>
        </p:nvSpPr>
        <p:spPr>
          <a:xfrm>
            <a:off x="267625" y="1347625"/>
            <a:ext cx="261900" cy="2940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p:nvPr/>
        </p:nvSpPr>
        <p:spPr>
          <a:xfrm>
            <a:off x="267625" y="1771638"/>
            <a:ext cx="261900" cy="2940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4"/>
          <p:cNvSpPr/>
          <p:nvPr/>
        </p:nvSpPr>
        <p:spPr>
          <a:xfrm>
            <a:off x="267625" y="2684875"/>
            <a:ext cx="261900" cy="2940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4"/>
          <p:cNvSpPr/>
          <p:nvPr/>
        </p:nvSpPr>
        <p:spPr>
          <a:xfrm>
            <a:off x="267625" y="3514252"/>
            <a:ext cx="261900" cy="2940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04"/>
          <p:cNvSpPr/>
          <p:nvPr/>
        </p:nvSpPr>
        <p:spPr>
          <a:xfrm>
            <a:off x="267625" y="4022125"/>
            <a:ext cx="261900" cy="2940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9" name="Shape 2199"/>
        <p:cNvGrpSpPr/>
        <p:nvPr/>
      </p:nvGrpSpPr>
      <p:grpSpPr>
        <a:xfrm>
          <a:off x="0" y="0"/>
          <a:ext cx="0" cy="0"/>
          <a:chOff x="0" y="0"/>
          <a:chExt cx="0" cy="0"/>
        </a:xfrm>
      </p:grpSpPr>
      <p:sp>
        <p:nvSpPr>
          <p:cNvPr id="2200" name="Google Shape;2200;p122"/>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types of questions on the Security + exam: </a:t>
            </a:r>
            <a:r>
              <a:rPr lang="en">
                <a:latin typeface="Roboto Medium"/>
                <a:ea typeface="Roboto Medium"/>
                <a:cs typeface="Roboto Medium"/>
                <a:sym typeface="Roboto Medium"/>
              </a:rPr>
              <a:t>Multiple Choice</a:t>
            </a:r>
            <a:r>
              <a:rPr lang="en"/>
              <a:t> and </a:t>
            </a:r>
            <a:r>
              <a:rPr lang="en">
                <a:latin typeface="Roboto Medium"/>
                <a:ea typeface="Roboto Medium"/>
                <a:cs typeface="Roboto Medium"/>
                <a:sym typeface="Roboto Medium"/>
              </a:rPr>
              <a:t>Performance Based</a:t>
            </a:r>
            <a:r>
              <a:rPr lang="en"/>
              <a:t>. </a:t>
            </a:r>
            <a:endParaRPr/>
          </a:p>
        </p:txBody>
      </p:sp>
      <p:sp>
        <p:nvSpPr>
          <p:cNvPr id="2201" name="Google Shape;220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2" name="Google Shape;2202;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6" name="Shape 2206"/>
        <p:cNvGrpSpPr/>
        <p:nvPr/>
      </p:nvGrpSpPr>
      <p:grpSpPr>
        <a:xfrm>
          <a:off x="0" y="0"/>
          <a:ext cx="0" cy="0"/>
          <a:chOff x="0" y="0"/>
          <a:chExt cx="0" cy="0"/>
        </a:xfrm>
      </p:grpSpPr>
      <p:sp>
        <p:nvSpPr>
          <p:cNvPr id="2207" name="Google Shape;2207;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Example Question: Multiple Choice</a:t>
            </a:r>
            <a:endParaRPr>
              <a:solidFill>
                <a:srgbClr val="990000"/>
              </a:solidFill>
            </a:endParaRPr>
          </a:p>
        </p:txBody>
      </p:sp>
      <p:sp>
        <p:nvSpPr>
          <p:cNvPr id="2208" name="Google Shape;220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9" name="Google Shape;2209;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0" name="Google Shape;2210;p123"/>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t>Which of the following describes a logic bomb?</a:t>
            </a:r>
            <a:endParaRPr sz="1800">
              <a:latin typeface="Roboto Medium"/>
              <a:ea typeface="Roboto Medium"/>
              <a:cs typeface="Roboto Medium"/>
              <a:sym typeface="Roboto Medium"/>
            </a:endParaRPr>
          </a:p>
          <a:p>
            <a:pPr indent="-330200" lvl="0" marL="457200" rtl="0" algn="l">
              <a:lnSpc>
                <a:spcPct val="150000"/>
              </a:lnSpc>
              <a:spcBef>
                <a:spcPts val="1200"/>
              </a:spcBef>
              <a:spcAft>
                <a:spcPts val="0"/>
              </a:spcAft>
              <a:buClr>
                <a:srgbClr val="000000"/>
              </a:buClr>
              <a:buSzPts val="1600"/>
              <a:buFont typeface="Roboto"/>
              <a:buAutoNum type="arabicPeriod"/>
            </a:pPr>
            <a:r>
              <a:rPr lang="en" sz="1600">
                <a:highlight>
                  <a:srgbClr val="FFFFFF"/>
                </a:highlight>
              </a:rPr>
              <a:t>A program that performs a malicious activity at a specific time or after triggering an event.</a:t>
            </a:r>
            <a:endParaRPr sz="1600"/>
          </a:p>
          <a:p>
            <a:pPr indent="-330200" lvl="0" marL="457200" rtl="0" algn="l">
              <a:lnSpc>
                <a:spcPct val="150000"/>
              </a:lnSpc>
              <a:spcBef>
                <a:spcPts val="0"/>
              </a:spcBef>
              <a:spcAft>
                <a:spcPts val="0"/>
              </a:spcAft>
              <a:buClr>
                <a:srgbClr val="000000"/>
              </a:buClr>
              <a:buSzPts val="1600"/>
              <a:buFont typeface="Roboto"/>
              <a:buAutoNum type="arabicPeriod"/>
            </a:pPr>
            <a:r>
              <a:rPr lang="en" sz="1600">
                <a:highlight>
                  <a:srgbClr val="FFFFFF"/>
                </a:highlight>
              </a:rPr>
              <a:t>A type of malicious code similar to a virus whose primary purpose is to duplicate itself, and spread while not necessarily internally damaging or destroying resources.</a:t>
            </a:r>
            <a:endParaRPr sz="1600"/>
          </a:p>
          <a:p>
            <a:pPr indent="-330200" lvl="0" marL="457200" rtl="0" algn="l">
              <a:lnSpc>
                <a:spcPct val="150000"/>
              </a:lnSpc>
              <a:spcBef>
                <a:spcPts val="0"/>
              </a:spcBef>
              <a:spcAft>
                <a:spcPts val="0"/>
              </a:spcAft>
              <a:buClr>
                <a:srgbClr val="000000"/>
              </a:buClr>
              <a:buSzPts val="1600"/>
              <a:buFont typeface="Roboto"/>
              <a:buAutoNum type="arabicPeriod"/>
            </a:pPr>
            <a:r>
              <a:rPr lang="en" sz="1600">
                <a:highlight>
                  <a:srgbClr val="FFFFFF"/>
                </a:highlight>
              </a:rPr>
              <a:t>A program that appears to be a legitimate application, utility, game or screen saver that performs malicious activities surreptitiously.</a:t>
            </a:r>
            <a:endParaRPr sz="1600"/>
          </a:p>
          <a:p>
            <a:pPr indent="-330200" lvl="0" marL="457200" rtl="0" algn="l">
              <a:lnSpc>
                <a:spcPct val="150000"/>
              </a:lnSpc>
              <a:spcBef>
                <a:spcPts val="0"/>
              </a:spcBef>
              <a:spcAft>
                <a:spcPts val="0"/>
              </a:spcAft>
              <a:buClr>
                <a:srgbClr val="000000"/>
              </a:buClr>
              <a:buSzPts val="1600"/>
              <a:buFont typeface="Roboto"/>
              <a:buAutoNum type="arabicPeriod"/>
            </a:pPr>
            <a:r>
              <a:rPr lang="en" sz="1600">
                <a:highlight>
                  <a:srgbClr val="FFFFFF"/>
                </a:highlight>
              </a:rPr>
              <a:t>A program that has no useful purpose, but attempts to spread itself to other systems and often damages resources on the system where it is found</a:t>
            </a:r>
            <a:r>
              <a:rPr lang="en" sz="1600"/>
              <a:t>.</a:t>
            </a:r>
            <a:endParaRPr sz="1800"/>
          </a:p>
        </p:txBody>
      </p:sp>
      <p:pic>
        <p:nvPicPr>
          <p:cNvPr id="2211" name="Google Shape;2211;p123"/>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5" name="Shape 2215"/>
        <p:cNvGrpSpPr/>
        <p:nvPr/>
      </p:nvGrpSpPr>
      <p:grpSpPr>
        <a:xfrm>
          <a:off x="0" y="0"/>
          <a:ext cx="0" cy="0"/>
          <a:chOff x="0" y="0"/>
          <a:chExt cx="0" cy="0"/>
        </a:xfrm>
      </p:grpSpPr>
      <p:sp>
        <p:nvSpPr>
          <p:cNvPr id="2216" name="Google Shape;2216;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Example Question: Multiple Choice</a:t>
            </a:r>
            <a:endParaRPr>
              <a:solidFill>
                <a:srgbClr val="990000"/>
              </a:solidFill>
            </a:endParaRPr>
          </a:p>
        </p:txBody>
      </p:sp>
      <p:sp>
        <p:nvSpPr>
          <p:cNvPr id="2217" name="Google Shape;2217;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8" name="Google Shape;2218;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9" name="Google Shape;2219;p124"/>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t>Which of the following describes a logic bomb?</a:t>
            </a:r>
            <a:endParaRPr sz="1800">
              <a:latin typeface="Roboto Medium"/>
              <a:ea typeface="Roboto Medium"/>
              <a:cs typeface="Roboto Medium"/>
              <a:sym typeface="Roboto Medium"/>
            </a:endParaRPr>
          </a:p>
          <a:p>
            <a:pPr indent="-330200" lvl="0" marL="457200" rtl="0" algn="l">
              <a:lnSpc>
                <a:spcPct val="150000"/>
              </a:lnSpc>
              <a:spcBef>
                <a:spcPts val="1200"/>
              </a:spcBef>
              <a:spcAft>
                <a:spcPts val="0"/>
              </a:spcAft>
              <a:buClr>
                <a:srgbClr val="000000"/>
              </a:buClr>
              <a:buSzPts val="1600"/>
              <a:buFont typeface="Roboto"/>
              <a:buAutoNum type="arabicPeriod"/>
            </a:pPr>
            <a:r>
              <a:rPr lang="en" sz="1600">
                <a:highlight>
                  <a:srgbClr val="FFFF00"/>
                </a:highlight>
              </a:rPr>
              <a:t>A program that performs a malicious activity at a specific time or after triggering an event.</a:t>
            </a:r>
            <a:endParaRPr sz="1600">
              <a:highlight>
                <a:srgbClr val="FFFF00"/>
              </a:highlight>
            </a:endParaRPr>
          </a:p>
          <a:p>
            <a:pPr indent="-330200" lvl="0" marL="457200" rtl="0" algn="l">
              <a:lnSpc>
                <a:spcPct val="150000"/>
              </a:lnSpc>
              <a:spcBef>
                <a:spcPts val="0"/>
              </a:spcBef>
              <a:spcAft>
                <a:spcPts val="0"/>
              </a:spcAft>
              <a:buClr>
                <a:srgbClr val="000000"/>
              </a:buClr>
              <a:buSzPts val="1600"/>
              <a:buFont typeface="Roboto"/>
              <a:buAutoNum type="arabicPeriod"/>
            </a:pPr>
            <a:r>
              <a:rPr lang="en" sz="1600">
                <a:highlight>
                  <a:srgbClr val="FFFFFF"/>
                </a:highlight>
              </a:rPr>
              <a:t>A type of malicious code similar to a virus whose primary purpose is to duplicate itself, and spread while not necessarily internally damaging or destroying resources.</a:t>
            </a:r>
            <a:endParaRPr sz="1600"/>
          </a:p>
          <a:p>
            <a:pPr indent="-330200" lvl="0" marL="457200" rtl="0" algn="l">
              <a:lnSpc>
                <a:spcPct val="150000"/>
              </a:lnSpc>
              <a:spcBef>
                <a:spcPts val="0"/>
              </a:spcBef>
              <a:spcAft>
                <a:spcPts val="0"/>
              </a:spcAft>
              <a:buClr>
                <a:srgbClr val="000000"/>
              </a:buClr>
              <a:buSzPts val="1600"/>
              <a:buFont typeface="Roboto"/>
              <a:buAutoNum type="arabicPeriod"/>
            </a:pPr>
            <a:r>
              <a:rPr lang="en" sz="1600">
                <a:highlight>
                  <a:srgbClr val="FFFFFF"/>
                </a:highlight>
              </a:rPr>
              <a:t>A program that appears to be a legitimate application, utility, game or screen saver that performs malicious activities surreptitiously.</a:t>
            </a:r>
            <a:endParaRPr sz="1600"/>
          </a:p>
          <a:p>
            <a:pPr indent="-330200" lvl="0" marL="457200" rtl="0" algn="l">
              <a:lnSpc>
                <a:spcPct val="150000"/>
              </a:lnSpc>
              <a:spcBef>
                <a:spcPts val="0"/>
              </a:spcBef>
              <a:spcAft>
                <a:spcPts val="0"/>
              </a:spcAft>
              <a:buClr>
                <a:srgbClr val="000000"/>
              </a:buClr>
              <a:buSzPts val="1600"/>
              <a:buFont typeface="Roboto"/>
              <a:buAutoNum type="arabicPeriod"/>
            </a:pPr>
            <a:r>
              <a:rPr lang="en" sz="1600">
                <a:highlight>
                  <a:srgbClr val="FFFFFF"/>
                </a:highlight>
              </a:rPr>
              <a:t>A program that has no useful purpose, but attempts to spread itself to other systems and often damages resources on the system where it is found</a:t>
            </a:r>
            <a:r>
              <a:rPr lang="en" sz="1600"/>
              <a:t>.</a:t>
            </a:r>
            <a:endParaRPr sz="1800"/>
          </a:p>
        </p:txBody>
      </p:sp>
      <p:pic>
        <p:nvPicPr>
          <p:cNvPr id="2220" name="Google Shape;2220;p124"/>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4" name="Shape 2224"/>
        <p:cNvGrpSpPr/>
        <p:nvPr/>
      </p:nvGrpSpPr>
      <p:grpSpPr>
        <a:xfrm>
          <a:off x="0" y="0"/>
          <a:ext cx="0" cy="0"/>
          <a:chOff x="0" y="0"/>
          <a:chExt cx="0" cy="0"/>
        </a:xfrm>
      </p:grpSpPr>
      <p:sp>
        <p:nvSpPr>
          <p:cNvPr id="2225" name="Google Shape;2225;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Example</a:t>
            </a:r>
            <a:r>
              <a:rPr lang="en">
                <a:solidFill>
                  <a:srgbClr val="990000"/>
                </a:solidFill>
              </a:rPr>
              <a:t> Question: Performance Based </a:t>
            </a:r>
            <a:endParaRPr>
              <a:solidFill>
                <a:srgbClr val="990000"/>
              </a:solidFill>
            </a:endParaRPr>
          </a:p>
        </p:txBody>
      </p:sp>
      <p:sp>
        <p:nvSpPr>
          <p:cNvPr id="2226" name="Google Shape;2226;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7" name="Google Shape;2227;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8" name="Google Shape;2228;p125"/>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600"/>
              <a:t>Scenario: You are responsible for security at a small organization and have been tasked with implementing a security policy. Place the actions of organizing a security policy in their appropriate order. Note that there are five options, but you need to choose four.</a:t>
            </a:r>
            <a:endParaRPr sz="1600"/>
          </a:p>
          <a:p>
            <a:pPr indent="457200" lvl="0" marL="0" rtl="0" algn="l">
              <a:lnSpc>
                <a:spcPct val="115000"/>
              </a:lnSpc>
              <a:spcBef>
                <a:spcPts val="1200"/>
              </a:spcBef>
              <a:spcAft>
                <a:spcPts val="0"/>
              </a:spcAft>
              <a:buNone/>
            </a:pPr>
            <a:r>
              <a:rPr lang="en" sz="1600">
                <a:latin typeface="Roboto Medium"/>
                <a:ea typeface="Roboto Medium"/>
                <a:cs typeface="Roboto Medium"/>
                <a:sym typeface="Roboto Medium"/>
              </a:rPr>
              <a:t>Step 1 _______ ---&gt; Step 2 _______ ---&gt; Step 3 _______ ---&gt; Step 4 _______</a:t>
            </a:r>
            <a:br>
              <a:rPr lang="en" sz="1600">
                <a:latin typeface="Roboto Medium"/>
                <a:ea typeface="Roboto Medium"/>
                <a:cs typeface="Roboto Medium"/>
                <a:sym typeface="Roboto Medium"/>
              </a:rPr>
            </a:br>
            <a:endParaRPr sz="1600">
              <a:latin typeface="Roboto Medium"/>
              <a:ea typeface="Roboto Medium"/>
              <a:cs typeface="Roboto Medium"/>
              <a:sym typeface="Roboto Medium"/>
            </a:endParaRPr>
          </a:p>
          <a:p>
            <a:pPr indent="-330200" lvl="0" marL="457200" rtl="0" algn="l">
              <a:lnSpc>
                <a:spcPct val="115000"/>
              </a:lnSpc>
              <a:spcBef>
                <a:spcPts val="300"/>
              </a:spcBef>
              <a:spcAft>
                <a:spcPts val="0"/>
              </a:spcAft>
              <a:buClr>
                <a:srgbClr val="000000"/>
              </a:buClr>
              <a:buSzPts val="1600"/>
              <a:buFont typeface="Roboto"/>
              <a:buChar char="●"/>
            </a:pPr>
            <a:r>
              <a:rPr lang="en" sz="1600"/>
              <a:t>Possible choices:</a:t>
            </a:r>
            <a:endParaRPr sz="1600"/>
          </a:p>
          <a:p>
            <a:pPr indent="-330200" lvl="1" marL="914400" rtl="0" algn="l">
              <a:lnSpc>
                <a:spcPct val="115000"/>
              </a:lnSpc>
              <a:spcBef>
                <a:spcPts val="0"/>
              </a:spcBef>
              <a:spcAft>
                <a:spcPts val="0"/>
              </a:spcAft>
              <a:buClr>
                <a:srgbClr val="000000"/>
              </a:buClr>
              <a:buSzPts val="1600"/>
              <a:buFont typeface="Roboto"/>
              <a:buChar char="○"/>
            </a:pPr>
            <a:r>
              <a:rPr lang="en" sz="1600"/>
              <a:t>Obtain support and commitment from management</a:t>
            </a:r>
            <a:endParaRPr sz="1600"/>
          </a:p>
          <a:p>
            <a:pPr indent="-330200" lvl="1" marL="914400" rtl="0" algn="l">
              <a:lnSpc>
                <a:spcPct val="115000"/>
              </a:lnSpc>
              <a:spcBef>
                <a:spcPts val="0"/>
              </a:spcBef>
              <a:spcAft>
                <a:spcPts val="0"/>
              </a:spcAft>
              <a:buClr>
                <a:srgbClr val="000000"/>
              </a:buClr>
              <a:buSzPts val="1600"/>
              <a:buFont typeface="Roboto"/>
              <a:buChar char="○"/>
            </a:pPr>
            <a:r>
              <a:rPr lang="en" sz="1600"/>
              <a:t>Analyze risks to security</a:t>
            </a:r>
            <a:endParaRPr sz="1600"/>
          </a:p>
          <a:p>
            <a:pPr indent="-330200" lvl="1" marL="914400" rtl="0" algn="l">
              <a:lnSpc>
                <a:spcPct val="115000"/>
              </a:lnSpc>
              <a:spcBef>
                <a:spcPts val="0"/>
              </a:spcBef>
              <a:spcAft>
                <a:spcPts val="0"/>
              </a:spcAft>
              <a:buClr>
                <a:srgbClr val="000000"/>
              </a:buClr>
              <a:buSzPts val="1600"/>
              <a:buFont typeface="Roboto"/>
              <a:buChar char="○"/>
            </a:pPr>
            <a:r>
              <a:rPr lang="en" sz="1600"/>
              <a:t>Secure budgeting</a:t>
            </a:r>
            <a:endParaRPr sz="1600"/>
          </a:p>
          <a:p>
            <a:pPr indent="-330200" lvl="1" marL="914400" rtl="0" algn="l">
              <a:lnSpc>
                <a:spcPct val="115000"/>
              </a:lnSpc>
              <a:spcBef>
                <a:spcPts val="0"/>
              </a:spcBef>
              <a:spcAft>
                <a:spcPts val="0"/>
              </a:spcAft>
              <a:buClr>
                <a:srgbClr val="000000"/>
              </a:buClr>
              <a:buSzPts val="1600"/>
              <a:buFont typeface="Roboto"/>
              <a:buChar char="○"/>
            </a:pPr>
            <a:r>
              <a:rPr lang="en" sz="1600"/>
              <a:t>Review, test, and update procedures</a:t>
            </a:r>
            <a:endParaRPr sz="1600"/>
          </a:p>
          <a:p>
            <a:pPr indent="-330200" lvl="1" marL="914400" rtl="0" algn="l">
              <a:lnSpc>
                <a:spcPct val="115000"/>
              </a:lnSpc>
              <a:spcBef>
                <a:spcPts val="0"/>
              </a:spcBef>
              <a:spcAft>
                <a:spcPts val="0"/>
              </a:spcAft>
              <a:buClr>
                <a:srgbClr val="000000"/>
              </a:buClr>
              <a:buSzPts val="1600"/>
              <a:buFont typeface="Roboto"/>
              <a:buChar char="○"/>
            </a:pPr>
            <a:r>
              <a:rPr lang="en" sz="1600"/>
              <a:t>Implement appropriate controls</a:t>
            </a:r>
            <a:endParaRPr sz="1600"/>
          </a:p>
          <a:p>
            <a:pPr indent="0" lvl="0" marL="914400" rtl="0" algn="l">
              <a:lnSpc>
                <a:spcPct val="150000"/>
              </a:lnSpc>
              <a:spcBef>
                <a:spcPts val="300"/>
              </a:spcBef>
              <a:spcAft>
                <a:spcPts val="0"/>
              </a:spcAft>
              <a:buNone/>
            </a:pPr>
            <a:r>
              <a:t/>
            </a:r>
            <a:endParaRPr sz="1800"/>
          </a:p>
          <a:p>
            <a:pPr indent="0" lvl="0" marL="0" rtl="0" algn="l">
              <a:lnSpc>
                <a:spcPct val="150000"/>
              </a:lnSpc>
              <a:spcBef>
                <a:spcPts val="1200"/>
              </a:spcBef>
              <a:spcAft>
                <a:spcPts val="800"/>
              </a:spcAft>
              <a:buNone/>
            </a:pPr>
            <a:r>
              <a:t/>
            </a:r>
            <a:endParaRPr sz="1800"/>
          </a:p>
        </p:txBody>
      </p:sp>
      <p:pic>
        <p:nvPicPr>
          <p:cNvPr id="2229" name="Google Shape;2229;p125"/>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3" name="Shape 2233"/>
        <p:cNvGrpSpPr/>
        <p:nvPr/>
      </p:nvGrpSpPr>
      <p:grpSpPr>
        <a:xfrm>
          <a:off x="0" y="0"/>
          <a:ext cx="0" cy="0"/>
          <a:chOff x="0" y="0"/>
          <a:chExt cx="0" cy="0"/>
        </a:xfrm>
      </p:grpSpPr>
      <p:sp>
        <p:nvSpPr>
          <p:cNvPr id="2234" name="Google Shape;2234;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Example Question: Performance Based </a:t>
            </a:r>
            <a:endParaRPr>
              <a:solidFill>
                <a:srgbClr val="990000"/>
              </a:solidFill>
            </a:endParaRPr>
          </a:p>
          <a:p>
            <a:pPr indent="0" lvl="0" marL="0" rtl="0" algn="l">
              <a:spcBef>
                <a:spcPts val="0"/>
              </a:spcBef>
              <a:spcAft>
                <a:spcPts val="0"/>
              </a:spcAft>
              <a:buNone/>
            </a:pPr>
            <a:r>
              <a:t/>
            </a:r>
            <a:endParaRPr>
              <a:solidFill>
                <a:srgbClr val="0B5394"/>
              </a:solidFill>
            </a:endParaRPr>
          </a:p>
        </p:txBody>
      </p:sp>
      <p:sp>
        <p:nvSpPr>
          <p:cNvPr id="2235" name="Google Shape;223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6" name="Google Shape;2236;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7" name="Google Shape;2237;p126"/>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600"/>
              <a:t>Scenario: You are responsible for security at a small organization and have been tasked with implementing a security policy. </a:t>
            </a:r>
            <a:r>
              <a:rPr lang="en" sz="1600">
                <a:solidFill>
                  <a:schemeClr val="dk1"/>
                </a:solidFill>
              </a:rPr>
              <a:t>Place the actions of organizing a security policy in their appropriate order.</a:t>
            </a:r>
            <a:r>
              <a:rPr lang="en" sz="1600"/>
              <a:t> Note that there are five options, but you need to choose four.</a:t>
            </a:r>
            <a:endParaRPr sz="1600"/>
          </a:p>
          <a:p>
            <a:pPr indent="457200" lvl="0" marL="0" rtl="0" algn="l">
              <a:lnSpc>
                <a:spcPct val="115000"/>
              </a:lnSpc>
              <a:spcBef>
                <a:spcPts val="1200"/>
              </a:spcBef>
              <a:spcAft>
                <a:spcPts val="0"/>
              </a:spcAft>
              <a:buNone/>
            </a:pPr>
            <a:r>
              <a:rPr lang="en" sz="1600">
                <a:latin typeface="Roboto Medium"/>
                <a:ea typeface="Roboto Medium"/>
                <a:cs typeface="Roboto Medium"/>
                <a:sym typeface="Roboto Medium"/>
              </a:rPr>
              <a:t>Step 1 _______ ---&gt; Step 2 _______ ---&gt; Step 3 _______ ---&gt; Step 4 _______</a:t>
            </a:r>
            <a:endParaRPr sz="1600"/>
          </a:p>
          <a:p>
            <a:pPr indent="0" lvl="0" marL="45720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rPr lang="en" sz="1600">
                <a:highlight>
                  <a:srgbClr val="FFFF00"/>
                </a:highlight>
              </a:rPr>
              <a:t>Step 1: Obtain support and commitment from management </a:t>
            </a:r>
            <a:br>
              <a:rPr lang="en" sz="1600">
                <a:highlight>
                  <a:srgbClr val="FFFF00"/>
                </a:highlight>
              </a:rPr>
            </a:br>
            <a:r>
              <a:rPr lang="en" sz="1600">
                <a:highlight>
                  <a:srgbClr val="FFFF00"/>
                </a:highlight>
              </a:rPr>
              <a:t>Step 2: Analyze risks to security </a:t>
            </a:r>
            <a:br>
              <a:rPr lang="en" sz="1600">
                <a:highlight>
                  <a:srgbClr val="FFFF00"/>
                </a:highlight>
              </a:rPr>
            </a:br>
            <a:r>
              <a:rPr lang="en" sz="1600">
                <a:highlight>
                  <a:srgbClr val="FFFF00"/>
                </a:highlight>
              </a:rPr>
              <a:t>Step 3: Implement appropriate controls </a:t>
            </a:r>
            <a:br>
              <a:rPr lang="en" sz="1600">
                <a:highlight>
                  <a:srgbClr val="FFFF00"/>
                </a:highlight>
              </a:rPr>
            </a:br>
            <a:r>
              <a:rPr lang="en" sz="1600">
                <a:highlight>
                  <a:srgbClr val="FFFF00"/>
                </a:highlight>
              </a:rPr>
              <a:t>Step 4: Review, test, and update procedures</a:t>
            </a:r>
            <a:endParaRPr sz="1600">
              <a:highlight>
                <a:srgbClr val="FFFF00"/>
              </a:highlight>
            </a:endParaRPr>
          </a:p>
          <a:p>
            <a:pPr indent="0" lvl="0" marL="0" rtl="0" algn="l">
              <a:lnSpc>
                <a:spcPct val="150000"/>
              </a:lnSpc>
              <a:spcBef>
                <a:spcPts val="0"/>
              </a:spcBef>
              <a:spcAft>
                <a:spcPts val="800"/>
              </a:spcAft>
              <a:buNone/>
            </a:pPr>
            <a:r>
              <a:t/>
            </a:r>
            <a:endParaRPr sz="1600"/>
          </a:p>
        </p:txBody>
      </p:sp>
      <p:pic>
        <p:nvPicPr>
          <p:cNvPr id="2238" name="Google Shape;2238;p126"/>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2" name="Shape 2242"/>
        <p:cNvGrpSpPr/>
        <p:nvPr/>
      </p:nvGrpSpPr>
      <p:grpSpPr>
        <a:xfrm>
          <a:off x="0" y="0"/>
          <a:ext cx="0" cy="0"/>
          <a:chOff x="0" y="0"/>
          <a:chExt cx="0" cy="0"/>
        </a:xfrm>
      </p:grpSpPr>
      <p:sp>
        <p:nvSpPr>
          <p:cNvPr id="2243" name="Google Shape;2243;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Other Sample PBQs</a:t>
            </a:r>
            <a:endParaRPr>
              <a:solidFill>
                <a:srgbClr val="990000"/>
              </a:solidFill>
            </a:endParaRPr>
          </a:p>
        </p:txBody>
      </p:sp>
      <p:sp>
        <p:nvSpPr>
          <p:cNvPr id="2244" name="Google Shape;2244;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5" name="Google Shape;2245;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6" name="Google Shape;2246;p127"/>
          <p:cNvSpPr txBox="1"/>
          <p:nvPr>
            <p:ph idx="3" type="body"/>
          </p:nvPr>
        </p:nvSpPr>
        <p:spPr>
          <a:xfrm>
            <a:off x="-12300" y="749275"/>
            <a:ext cx="9144000" cy="4101900"/>
          </a:xfrm>
          <a:prstGeom prst="rect">
            <a:avLst/>
          </a:prstGeom>
        </p:spPr>
        <p:txBody>
          <a:bodyPr anchorCtr="0" anchor="t" bIns="914400" lIns="457200" spcFirstLastPara="1" rIns="457200" wrap="square" tIns="0">
            <a:noAutofit/>
          </a:bodyPr>
          <a:lstStyle/>
          <a:p>
            <a:pPr indent="-330200" lvl="0" marL="457200" rtl="0" algn="l">
              <a:lnSpc>
                <a:spcPct val="115000"/>
              </a:lnSpc>
              <a:spcBef>
                <a:spcPts val="0"/>
              </a:spcBef>
              <a:spcAft>
                <a:spcPts val="0"/>
              </a:spcAft>
              <a:buClr>
                <a:srgbClr val="000000"/>
              </a:buClr>
              <a:buSzPts val="1600"/>
              <a:buFont typeface="Roboto"/>
              <a:buChar char="●"/>
            </a:pPr>
            <a:r>
              <a:rPr lang="en" sz="1600"/>
              <a:t>You are in charge of creating an Incident Response process for your company. Match the procedures (not mentioned in this example) with the correct phases of the IR </a:t>
            </a:r>
            <a:r>
              <a:rPr lang="en" sz="1600"/>
              <a:t>plan</a:t>
            </a:r>
            <a:r>
              <a:rPr lang="en" sz="1600"/>
              <a:t>.  The phases are: </a:t>
            </a:r>
            <a:r>
              <a:rPr b="1" lang="en" sz="1600"/>
              <a:t>Preparation, Identification/Detection, Analysis, Containment, Eradication, Recovery</a:t>
            </a:r>
            <a:br>
              <a:rPr lang="en" sz="1600"/>
            </a:br>
            <a:endParaRPr sz="1600"/>
          </a:p>
          <a:p>
            <a:pPr indent="-330200" lvl="0" marL="457200" rtl="0" algn="l">
              <a:lnSpc>
                <a:spcPct val="115000"/>
              </a:lnSpc>
              <a:spcBef>
                <a:spcPts val="0"/>
              </a:spcBef>
              <a:spcAft>
                <a:spcPts val="0"/>
              </a:spcAft>
              <a:buClr>
                <a:srgbClr val="000000"/>
              </a:buClr>
              <a:buSzPts val="1600"/>
              <a:buFont typeface="Roboto"/>
              <a:buChar char="●"/>
            </a:pPr>
            <a:r>
              <a:rPr lang="en" sz="1600"/>
              <a:t>You are in charge of deploying Public Key Infrastructure (PKI) into your environment, and for this you need to have a good foundation in cryptographic technology. Drag the appropriate terminology with the function its used for. Terms are </a:t>
            </a:r>
            <a:r>
              <a:rPr b="1" lang="en" sz="1600"/>
              <a:t>public key, private key, hash, digital signature.</a:t>
            </a:r>
            <a:br>
              <a:rPr b="1" lang="en" sz="1600"/>
            </a:br>
            <a:endParaRPr b="1" sz="1600"/>
          </a:p>
          <a:p>
            <a:pPr indent="-330200" lvl="0" marL="457200" rtl="0" algn="l">
              <a:lnSpc>
                <a:spcPct val="115000"/>
              </a:lnSpc>
              <a:spcBef>
                <a:spcPts val="0"/>
              </a:spcBef>
              <a:spcAft>
                <a:spcPts val="0"/>
              </a:spcAft>
              <a:buClr>
                <a:srgbClr val="000000"/>
              </a:buClr>
              <a:buSzPts val="1600"/>
              <a:buFont typeface="Roboto"/>
              <a:buChar char="●"/>
            </a:pPr>
            <a:r>
              <a:rPr b="1" lang="en" sz="1600"/>
              <a:t> </a:t>
            </a:r>
            <a:r>
              <a:rPr lang="en" sz="1600"/>
              <a:t>You need to perform a Business Impact Analysis for a set of critical servers as part of a risk management push by your company. Organize the steps of a Business Impact Analysis (BIA) in their proper order. The steps are: </a:t>
            </a:r>
            <a:r>
              <a:rPr b="1" lang="en" sz="1600"/>
              <a:t>Identify Threats, Remediate Risk, Assign risk to each function or asset, Identify critical functions or processes, Identify assets and resources</a:t>
            </a:r>
            <a:endParaRPr b="1" sz="1600"/>
          </a:p>
          <a:p>
            <a:pPr indent="0" lvl="0" marL="0" rtl="0" algn="l">
              <a:lnSpc>
                <a:spcPct val="115000"/>
              </a:lnSpc>
              <a:spcBef>
                <a:spcPts val="0"/>
              </a:spcBef>
              <a:spcAft>
                <a:spcPts val="0"/>
              </a:spcAft>
              <a:buNone/>
            </a:pPr>
            <a:r>
              <a:t/>
            </a:r>
            <a:endParaRPr sz="1600"/>
          </a:p>
          <a:p>
            <a:pPr indent="0" lvl="0" marL="0" rtl="0" algn="l">
              <a:lnSpc>
                <a:spcPct val="150000"/>
              </a:lnSpc>
              <a:spcBef>
                <a:spcPts val="0"/>
              </a:spcBef>
              <a:spcAft>
                <a:spcPts val="800"/>
              </a:spcAft>
              <a:buNone/>
            </a:pPr>
            <a:r>
              <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0" name="Shape 2250"/>
        <p:cNvGrpSpPr/>
        <p:nvPr/>
      </p:nvGrpSpPr>
      <p:grpSpPr>
        <a:xfrm>
          <a:off x="0" y="0"/>
          <a:ext cx="0" cy="0"/>
          <a:chOff x="0" y="0"/>
          <a:chExt cx="0" cy="0"/>
        </a:xfrm>
      </p:grpSpPr>
      <p:sp>
        <p:nvSpPr>
          <p:cNvPr id="2251" name="Google Shape;2251;p12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Domain Breakdown</a:t>
            </a:r>
            <a:endParaRPr/>
          </a:p>
        </p:txBody>
      </p:sp>
      <p:sp>
        <p:nvSpPr>
          <p:cNvPr id="2252" name="Google Shape;2252;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53" name="Google Shape;2253;p12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4" name="Google Shape;2254;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8" name="Shape 2258"/>
        <p:cNvGrpSpPr/>
        <p:nvPr/>
      </p:nvGrpSpPr>
      <p:grpSpPr>
        <a:xfrm>
          <a:off x="0" y="0"/>
          <a:ext cx="0" cy="0"/>
          <a:chOff x="0" y="0"/>
          <a:chExt cx="0" cy="0"/>
        </a:xfrm>
      </p:grpSpPr>
      <p:sp>
        <p:nvSpPr>
          <p:cNvPr id="2259" name="Google Shape;2259;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73763"/>
                </a:solidFill>
              </a:rPr>
              <a:t>Domain 1: Threats, Attacks and Vulnerabilities</a:t>
            </a:r>
            <a:endParaRPr/>
          </a:p>
        </p:txBody>
      </p:sp>
      <p:sp>
        <p:nvSpPr>
          <p:cNvPr id="2260" name="Google Shape;2260;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Subtopics and Examples Included:</a:t>
            </a:r>
            <a:endParaRPr/>
          </a:p>
        </p:txBody>
      </p:sp>
      <p:sp>
        <p:nvSpPr>
          <p:cNvPr id="2261" name="Google Shape;2261;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2" name="Google Shape;2262;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3" name="Google Shape;2263;p12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Malware Types: </a:t>
            </a:r>
            <a:r>
              <a:rPr lang="en">
                <a:latin typeface="Roboto Light"/>
                <a:ea typeface="Roboto Light"/>
                <a:cs typeface="Roboto Light"/>
                <a:sym typeface="Roboto Light"/>
              </a:rPr>
              <a:t>Ransomware, Trojans, Adware </a:t>
            </a:r>
            <a:endParaRPr b="1"/>
          </a:p>
          <a:p>
            <a:pPr indent="-317500" lvl="0" marL="457200" rtl="0" algn="l">
              <a:spcBef>
                <a:spcPts val="1500"/>
              </a:spcBef>
              <a:spcAft>
                <a:spcPts val="0"/>
              </a:spcAft>
              <a:buSzPts val="1400"/>
              <a:buChar char="☐"/>
            </a:pPr>
            <a:r>
              <a:rPr lang="en"/>
              <a:t>Social Engineering: </a:t>
            </a:r>
            <a:r>
              <a:rPr lang="en">
                <a:latin typeface="Roboto Light"/>
                <a:ea typeface="Roboto Light"/>
                <a:cs typeface="Roboto Light"/>
                <a:sym typeface="Roboto Light"/>
              </a:rPr>
              <a:t>Phishing, Vishing</a:t>
            </a:r>
            <a:endParaRPr>
              <a:latin typeface="Roboto Light"/>
              <a:ea typeface="Roboto Light"/>
              <a:cs typeface="Roboto Light"/>
              <a:sym typeface="Roboto Light"/>
            </a:endParaRPr>
          </a:p>
          <a:p>
            <a:pPr indent="-317500" lvl="0" marL="457200" rtl="0" algn="l">
              <a:spcBef>
                <a:spcPts val="1500"/>
              </a:spcBef>
              <a:spcAft>
                <a:spcPts val="0"/>
              </a:spcAft>
              <a:buSzPts val="1400"/>
              <a:buChar char="☐"/>
            </a:pPr>
            <a:r>
              <a:rPr lang="en"/>
              <a:t>Application Attacks: </a:t>
            </a:r>
            <a:r>
              <a:rPr lang="en">
                <a:latin typeface="Roboto Light"/>
                <a:ea typeface="Roboto Light"/>
                <a:cs typeface="Roboto Light"/>
                <a:sym typeface="Roboto Light"/>
              </a:rPr>
              <a:t>DDOS, Cross Site Scripting, DNS </a:t>
            </a:r>
            <a:r>
              <a:rPr lang="en">
                <a:latin typeface="Roboto Light"/>
                <a:ea typeface="Roboto Light"/>
                <a:cs typeface="Roboto Light"/>
                <a:sym typeface="Roboto Light"/>
              </a:rPr>
              <a:t>Poisoning</a:t>
            </a:r>
            <a:endParaRPr>
              <a:latin typeface="Roboto Light"/>
              <a:ea typeface="Roboto Light"/>
              <a:cs typeface="Roboto Light"/>
              <a:sym typeface="Roboto Light"/>
            </a:endParaRPr>
          </a:p>
          <a:p>
            <a:pPr indent="-317500" lvl="0" marL="457200" rtl="0" algn="l">
              <a:spcBef>
                <a:spcPts val="1500"/>
              </a:spcBef>
              <a:spcAft>
                <a:spcPts val="0"/>
              </a:spcAft>
              <a:buSzPts val="1400"/>
              <a:buChar char="☐"/>
            </a:pPr>
            <a:r>
              <a:rPr lang="en"/>
              <a:t>Wireless Attacks: </a:t>
            </a:r>
            <a:r>
              <a:rPr lang="en">
                <a:latin typeface="Roboto Light"/>
                <a:ea typeface="Roboto Light"/>
                <a:cs typeface="Roboto Light"/>
                <a:sym typeface="Roboto Light"/>
              </a:rPr>
              <a:t>Bluejacking</a:t>
            </a:r>
            <a:r>
              <a:rPr lang="en">
                <a:latin typeface="Roboto Light"/>
                <a:ea typeface="Roboto Light"/>
                <a:cs typeface="Roboto Light"/>
                <a:sym typeface="Roboto Light"/>
              </a:rPr>
              <a:t>, Evil Twin</a:t>
            </a:r>
            <a:endParaRPr>
              <a:latin typeface="Roboto Light"/>
              <a:ea typeface="Roboto Light"/>
              <a:cs typeface="Roboto Light"/>
              <a:sym typeface="Roboto Light"/>
            </a:endParaRPr>
          </a:p>
          <a:p>
            <a:pPr indent="-317500" lvl="0" marL="457200" rtl="0" algn="l">
              <a:spcBef>
                <a:spcPts val="1500"/>
              </a:spcBef>
              <a:spcAft>
                <a:spcPts val="0"/>
              </a:spcAft>
              <a:buSzPts val="1400"/>
              <a:buChar char="☐"/>
            </a:pPr>
            <a:r>
              <a:rPr lang="en"/>
              <a:t>Cryptographic Attacks: </a:t>
            </a:r>
            <a:r>
              <a:rPr lang="en">
                <a:latin typeface="Roboto Light"/>
                <a:ea typeface="Roboto Light"/>
                <a:cs typeface="Roboto Light"/>
                <a:sym typeface="Roboto Light"/>
              </a:rPr>
              <a:t>Birthday Attack, Rainbow Tables</a:t>
            </a:r>
            <a:endParaRPr>
              <a:latin typeface="Roboto Light"/>
              <a:ea typeface="Roboto Light"/>
              <a:cs typeface="Roboto Light"/>
              <a:sym typeface="Roboto Light"/>
            </a:endParaRPr>
          </a:p>
          <a:p>
            <a:pPr indent="-317500" lvl="0" marL="457200" rtl="0" algn="l">
              <a:spcBef>
                <a:spcPts val="1500"/>
              </a:spcBef>
              <a:spcAft>
                <a:spcPts val="0"/>
              </a:spcAft>
              <a:buSzPts val="1400"/>
              <a:buChar char="☐"/>
            </a:pPr>
            <a:r>
              <a:rPr lang="en"/>
              <a:t>Threat Actors: </a:t>
            </a:r>
            <a:r>
              <a:rPr lang="en">
                <a:latin typeface="Roboto Light"/>
                <a:ea typeface="Roboto Light"/>
                <a:cs typeface="Roboto Light"/>
                <a:sym typeface="Roboto Light"/>
              </a:rPr>
              <a:t>Script Kiddies, Hacktivists</a:t>
            </a:r>
            <a:endParaRPr>
              <a:latin typeface="Roboto Light"/>
              <a:ea typeface="Roboto Light"/>
              <a:cs typeface="Roboto Light"/>
              <a:sym typeface="Roboto Light"/>
            </a:endParaRPr>
          </a:p>
          <a:p>
            <a:pPr indent="-317500" lvl="0" marL="457200" rtl="0" algn="l">
              <a:spcBef>
                <a:spcPts val="1500"/>
              </a:spcBef>
              <a:spcAft>
                <a:spcPts val="0"/>
              </a:spcAft>
              <a:buSzPts val="1400"/>
              <a:buChar char="☐"/>
            </a:pPr>
            <a:r>
              <a:rPr lang="en"/>
              <a:t>Vulnerability Scanning: </a:t>
            </a:r>
            <a:r>
              <a:rPr lang="en">
                <a:latin typeface="Roboto Light"/>
                <a:ea typeface="Roboto Light"/>
                <a:cs typeface="Roboto Light"/>
                <a:sym typeface="Roboto Light"/>
              </a:rPr>
              <a:t>ID-ing Misconfigurations, lack of security controls</a:t>
            </a:r>
            <a:endParaRPr>
              <a:latin typeface="Roboto Light"/>
              <a:ea typeface="Roboto Light"/>
              <a:cs typeface="Roboto Light"/>
              <a:sym typeface="Roboto Light"/>
            </a:endParaRPr>
          </a:p>
          <a:p>
            <a:pPr indent="-317500" lvl="0" marL="457200" rtl="0" algn="l">
              <a:spcBef>
                <a:spcPts val="1500"/>
              </a:spcBef>
              <a:spcAft>
                <a:spcPts val="1500"/>
              </a:spcAft>
              <a:buSzPts val="1400"/>
              <a:buChar char="☐"/>
            </a:pPr>
            <a:r>
              <a:rPr lang="en"/>
              <a:t>Vulnerability</a:t>
            </a:r>
            <a:r>
              <a:rPr lang="en"/>
              <a:t> Types: </a:t>
            </a:r>
            <a:r>
              <a:rPr lang="en">
                <a:latin typeface="Roboto Light"/>
                <a:ea typeface="Roboto Light"/>
                <a:cs typeface="Roboto Light"/>
                <a:sym typeface="Roboto Light"/>
              </a:rPr>
              <a:t>Improper Input </a:t>
            </a:r>
            <a:r>
              <a:rPr lang="en">
                <a:latin typeface="Roboto Light"/>
                <a:ea typeface="Roboto Light"/>
                <a:cs typeface="Roboto Light"/>
                <a:sym typeface="Roboto Light"/>
              </a:rPr>
              <a:t>Handling</a:t>
            </a:r>
            <a:r>
              <a:rPr lang="en">
                <a:latin typeface="Roboto Light"/>
                <a:ea typeface="Roboto Light"/>
                <a:cs typeface="Roboto Light"/>
                <a:sym typeface="Roboto Light"/>
              </a:rPr>
              <a:t> Improper Error Handling</a:t>
            </a:r>
            <a:endParaRPr>
              <a:latin typeface="Roboto Light"/>
              <a:ea typeface="Roboto Light"/>
              <a:cs typeface="Roboto Light"/>
              <a:sym typeface="Roboto Light"/>
            </a:endParaRPr>
          </a:p>
        </p:txBody>
      </p:sp>
      <p:sp>
        <p:nvSpPr>
          <p:cNvPr id="2264" name="Google Shape;2264;p129"/>
          <p:cNvSpPr/>
          <p:nvPr/>
        </p:nvSpPr>
        <p:spPr>
          <a:xfrm>
            <a:off x="504575" y="1284250"/>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29"/>
          <p:cNvSpPr/>
          <p:nvPr/>
        </p:nvSpPr>
        <p:spPr>
          <a:xfrm>
            <a:off x="504575" y="1654500"/>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29"/>
          <p:cNvSpPr/>
          <p:nvPr/>
        </p:nvSpPr>
        <p:spPr>
          <a:xfrm>
            <a:off x="504575" y="2062275"/>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29"/>
          <p:cNvSpPr/>
          <p:nvPr/>
        </p:nvSpPr>
        <p:spPr>
          <a:xfrm>
            <a:off x="504575" y="2470038"/>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29"/>
          <p:cNvSpPr/>
          <p:nvPr/>
        </p:nvSpPr>
        <p:spPr>
          <a:xfrm>
            <a:off x="504575" y="2877800"/>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29"/>
          <p:cNvSpPr/>
          <p:nvPr/>
        </p:nvSpPr>
        <p:spPr>
          <a:xfrm>
            <a:off x="504575" y="3285575"/>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29"/>
          <p:cNvSpPr/>
          <p:nvPr/>
        </p:nvSpPr>
        <p:spPr>
          <a:xfrm>
            <a:off x="504575" y="3705838"/>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29"/>
          <p:cNvSpPr/>
          <p:nvPr/>
        </p:nvSpPr>
        <p:spPr>
          <a:xfrm>
            <a:off x="504575" y="4101113"/>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2" name="Google Shape;2272;p129"/>
          <p:cNvPicPr preferRelativeResize="0"/>
          <p:nvPr/>
        </p:nvPicPr>
        <p:blipFill>
          <a:blip r:embed="rId3">
            <a:alphaModFix/>
          </a:blip>
          <a:stretch>
            <a:fillRect/>
          </a:stretch>
        </p:blipFill>
        <p:spPr>
          <a:xfrm>
            <a:off x="8052561" y="4006400"/>
            <a:ext cx="647699" cy="8183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6" name="Shape 2276"/>
        <p:cNvGrpSpPr/>
        <p:nvPr/>
      </p:nvGrpSpPr>
      <p:grpSpPr>
        <a:xfrm>
          <a:off x="0" y="0"/>
          <a:ext cx="0" cy="0"/>
          <a:chOff x="0" y="0"/>
          <a:chExt cx="0" cy="0"/>
        </a:xfrm>
      </p:grpSpPr>
      <p:sp>
        <p:nvSpPr>
          <p:cNvPr id="2277" name="Google Shape;2277;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73763"/>
                </a:solidFill>
              </a:rPr>
              <a:t>Domain 1: Threats, Attacks and Vulnerabilities</a:t>
            </a:r>
            <a:endParaRPr/>
          </a:p>
        </p:txBody>
      </p:sp>
      <p:sp>
        <p:nvSpPr>
          <p:cNvPr id="2278" name="Google Shape;2278;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Subtopics Covered In-Class: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279" name="Google Shape;2279;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0" name="Google Shape;2280;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1" name="Google Shape;2281;p13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Malware Types: </a:t>
            </a:r>
            <a:r>
              <a:rPr lang="en">
                <a:latin typeface="Roboto Light"/>
                <a:ea typeface="Roboto Light"/>
                <a:cs typeface="Roboto Light"/>
                <a:sym typeface="Roboto Light"/>
              </a:rPr>
              <a:t>Ransomware, Trojans, Adware - </a:t>
            </a:r>
            <a:r>
              <a:rPr b="1" lang="en"/>
              <a:t>Cyber 101, Incident Response</a:t>
            </a:r>
            <a:endParaRPr b="1"/>
          </a:p>
          <a:p>
            <a:pPr indent="-317500" lvl="0" marL="457200" rtl="0" algn="l">
              <a:spcBef>
                <a:spcPts val="1500"/>
              </a:spcBef>
              <a:spcAft>
                <a:spcPts val="0"/>
              </a:spcAft>
              <a:buSzPts val="1400"/>
              <a:buChar char="☐"/>
            </a:pPr>
            <a:r>
              <a:rPr lang="en"/>
              <a:t>Social Engineering: </a:t>
            </a:r>
            <a:r>
              <a:rPr lang="en">
                <a:latin typeface="Roboto Light"/>
                <a:ea typeface="Roboto Light"/>
                <a:cs typeface="Roboto Light"/>
                <a:sym typeface="Roboto Light"/>
              </a:rPr>
              <a:t>Phishing, Vishing - </a:t>
            </a:r>
            <a:r>
              <a:rPr b="1" lang="en"/>
              <a:t>Cyber 101, Incident Response, PenTesting</a:t>
            </a:r>
            <a:endParaRPr b="1"/>
          </a:p>
          <a:p>
            <a:pPr indent="-317500" lvl="0" marL="457200" rtl="0" algn="l">
              <a:spcBef>
                <a:spcPts val="1500"/>
              </a:spcBef>
              <a:spcAft>
                <a:spcPts val="0"/>
              </a:spcAft>
              <a:buSzPts val="1400"/>
              <a:buChar char="☐"/>
            </a:pPr>
            <a:r>
              <a:rPr lang="en"/>
              <a:t>Application Attacks: </a:t>
            </a:r>
            <a:r>
              <a:rPr lang="en">
                <a:latin typeface="Roboto Light"/>
                <a:ea typeface="Roboto Light"/>
                <a:cs typeface="Roboto Light"/>
                <a:sym typeface="Roboto Light"/>
              </a:rPr>
              <a:t>DDOS, Cross Site Scripting, DNS Poisoning - </a:t>
            </a:r>
            <a:r>
              <a:rPr b="1" lang="en"/>
              <a:t>Cyber 101, IR, Web </a:t>
            </a:r>
            <a:r>
              <a:rPr b="1" lang="en"/>
              <a:t>Vulnerabilities</a:t>
            </a:r>
            <a:r>
              <a:rPr lang="en">
                <a:latin typeface="Roboto Light"/>
                <a:ea typeface="Roboto Light"/>
                <a:cs typeface="Roboto Light"/>
                <a:sym typeface="Roboto Light"/>
              </a:rPr>
              <a:t> </a:t>
            </a:r>
            <a:endParaRPr>
              <a:latin typeface="Roboto Light"/>
              <a:ea typeface="Roboto Light"/>
              <a:cs typeface="Roboto Light"/>
              <a:sym typeface="Roboto Light"/>
            </a:endParaRPr>
          </a:p>
          <a:p>
            <a:pPr indent="-317500" lvl="0" marL="457200" rtl="0" algn="l">
              <a:spcBef>
                <a:spcPts val="1500"/>
              </a:spcBef>
              <a:spcAft>
                <a:spcPts val="0"/>
              </a:spcAft>
              <a:buSzPts val="1400"/>
              <a:buChar char="☐"/>
            </a:pPr>
            <a:r>
              <a:rPr lang="en"/>
              <a:t>Wireless Attacks: </a:t>
            </a:r>
            <a:r>
              <a:rPr lang="en">
                <a:latin typeface="Roboto Light"/>
                <a:ea typeface="Roboto Light"/>
                <a:cs typeface="Roboto Light"/>
                <a:sym typeface="Roboto Light"/>
              </a:rPr>
              <a:t>Bluejacking, Evil Twin - </a:t>
            </a:r>
            <a:r>
              <a:rPr b="1" lang="en"/>
              <a:t>Not Covered </a:t>
            </a:r>
            <a:endParaRPr b="1"/>
          </a:p>
          <a:p>
            <a:pPr indent="-317500" lvl="0" marL="457200" rtl="0" algn="l">
              <a:spcBef>
                <a:spcPts val="1500"/>
              </a:spcBef>
              <a:spcAft>
                <a:spcPts val="0"/>
              </a:spcAft>
              <a:buSzPts val="1400"/>
              <a:buChar char="☐"/>
            </a:pPr>
            <a:r>
              <a:rPr lang="en"/>
              <a:t>Cryptographic Attacks: </a:t>
            </a:r>
            <a:r>
              <a:rPr lang="en">
                <a:latin typeface="Roboto Light"/>
                <a:ea typeface="Roboto Light"/>
                <a:cs typeface="Roboto Light"/>
                <a:sym typeface="Roboto Light"/>
              </a:rPr>
              <a:t>Birthday Attack, Rainbow Tables - </a:t>
            </a:r>
            <a:r>
              <a:rPr b="1" lang="en"/>
              <a:t> </a:t>
            </a:r>
            <a:r>
              <a:rPr b="1" lang="en"/>
              <a:t>Cryptography</a:t>
            </a:r>
            <a:endParaRPr b="1"/>
          </a:p>
          <a:p>
            <a:pPr indent="-317500" lvl="0" marL="457200" rtl="0" algn="l">
              <a:spcBef>
                <a:spcPts val="1500"/>
              </a:spcBef>
              <a:spcAft>
                <a:spcPts val="0"/>
              </a:spcAft>
              <a:buSzPts val="1400"/>
              <a:buChar char="☐"/>
            </a:pPr>
            <a:r>
              <a:rPr lang="en"/>
              <a:t>Threat Actors: </a:t>
            </a:r>
            <a:r>
              <a:rPr lang="en">
                <a:latin typeface="Roboto Light"/>
                <a:ea typeface="Roboto Light"/>
                <a:cs typeface="Roboto Light"/>
                <a:sym typeface="Roboto Light"/>
              </a:rPr>
              <a:t>Script Kiddies, Hacktivists - </a:t>
            </a:r>
            <a:r>
              <a:rPr b="1" lang="en"/>
              <a:t>Cyber 101, Incident Response, PenTesting</a:t>
            </a:r>
            <a:endParaRPr b="1"/>
          </a:p>
          <a:p>
            <a:pPr indent="-317500" lvl="0" marL="457200" rtl="0" algn="l">
              <a:spcBef>
                <a:spcPts val="1500"/>
              </a:spcBef>
              <a:spcAft>
                <a:spcPts val="0"/>
              </a:spcAft>
              <a:buSzPts val="1400"/>
              <a:buChar char="☐"/>
            </a:pPr>
            <a:r>
              <a:rPr lang="en"/>
              <a:t>Vulnerability Scanning: </a:t>
            </a:r>
            <a:r>
              <a:rPr lang="en">
                <a:latin typeface="Roboto Light"/>
                <a:ea typeface="Roboto Light"/>
                <a:cs typeface="Roboto Light"/>
                <a:sym typeface="Roboto Light"/>
              </a:rPr>
              <a:t>ID-ing Misconfigurations - </a:t>
            </a:r>
            <a:r>
              <a:rPr b="1" lang="en"/>
              <a:t>Operating Systems, PenTesting, Web Vulns </a:t>
            </a:r>
            <a:endParaRPr b="1"/>
          </a:p>
          <a:p>
            <a:pPr indent="-317500" lvl="0" marL="457200" rtl="0" algn="l">
              <a:spcBef>
                <a:spcPts val="1500"/>
              </a:spcBef>
              <a:spcAft>
                <a:spcPts val="1500"/>
              </a:spcAft>
              <a:buSzPts val="1400"/>
              <a:buChar char="☐"/>
            </a:pPr>
            <a:r>
              <a:rPr lang="en"/>
              <a:t>Vulnerability Types: </a:t>
            </a:r>
            <a:r>
              <a:rPr lang="en">
                <a:latin typeface="Roboto Light"/>
                <a:ea typeface="Roboto Light"/>
                <a:cs typeface="Roboto Light"/>
                <a:sym typeface="Roboto Light"/>
              </a:rPr>
              <a:t>Improper Input Handling Improper Error Handling - </a:t>
            </a:r>
            <a:r>
              <a:rPr b="1" lang="en"/>
              <a:t>(Same as above)</a:t>
            </a:r>
            <a:endParaRPr b="1"/>
          </a:p>
        </p:txBody>
      </p:sp>
      <p:sp>
        <p:nvSpPr>
          <p:cNvPr id="2282" name="Google Shape;2282;p130"/>
          <p:cNvSpPr/>
          <p:nvPr/>
        </p:nvSpPr>
        <p:spPr>
          <a:xfrm>
            <a:off x="504575" y="1284250"/>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0"/>
          <p:cNvSpPr/>
          <p:nvPr/>
        </p:nvSpPr>
        <p:spPr>
          <a:xfrm>
            <a:off x="504575" y="1654500"/>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30"/>
          <p:cNvSpPr/>
          <p:nvPr/>
        </p:nvSpPr>
        <p:spPr>
          <a:xfrm>
            <a:off x="504575" y="2062275"/>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30"/>
          <p:cNvSpPr/>
          <p:nvPr/>
        </p:nvSpPr>
        <p:spPr>
          <a:xfrm>
            <a:off x="504575" y="2470038"/>
            <a:ext cx="218100" cy="226800"/>
          </a:xfrm>
          <a:prstGeom prst="bevel">
            <a:avLst>
              <a:gd fmla="val 125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30"/>
          <p:cNvSpPr/>
          <p:nvPr/>
        </p:nvSpPr>
        <p:spPr>
          <a:xfrm>
            <a:off x="504575" y="2877800"/>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30"/>
          <p:cNvSpPr/>
          <p:nvPr/>
        </p:nvSpPr>
        <p:spPr>
          <a:xfrm>
            <a:off x="504575" y="3285575"/>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0"/>
          <p:cNvSpPr/>
          <p:nvPr/>
        </p:nvSpPr>
        <p:spPr>
          <a:xfrm>
            <a:off x="504575" y="3705838"/>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0"/>
          <p:cNvSpPr/>
          <p:nvPr/>
        </p:nvSpPr>
        <p:spPr>
          <a:xfrm>
            <a:off x="504575" y="4101113"/>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0" name="Google Shape;2290;p130"/>
          <p:cNvPicPr preferRelativeResize="0"/>
          <p:nvPr/>
        </p:nvPicPr>
        <p:blipFill>
          <a:blip r:embed="rId3">
            <a:alphaModFix/>
          </a:blip>
          <a:stretch>
            <a:fillRect/>
          </a:stretch>
        </p:blipFill>
        <p:spPr>
          <a:xfrm>
            <a:off x="8052561" y="4006400"/>
            <a:ext cx="647699" cy="818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4" name="Shape 2294"/>
        <p:cNvGrpSpPr/>
        <p:nvPr/>
      </p:nvGrpSpPr>
      <p:grpSpPr>
        <a:xfrm>
          <a:off x="0" y="0"/>
          <a:ext cx="0" cy="0"/>
          <a:chOff x="0" y="0"/>
          <a:chExt cx="0" cy="0"/>
        </a:xfrm>
      </p:grpSpPr>
      <p:sp>
        <p:nvSpPr>
          <p:cNvPr id="2295" name="Google Shape;2295;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Sample Question #1</a:t>
            </a:r>
            <a:endParaRPr>
              <a:solidFill>
                <a:srgbClr val="0B5394"/>
              </a:solidFill>
            </a:endParaRPr>
          </a:p>
        </p:txBody>
      </p:sp>
      <p:sp>
        <p:nvSpPr>
          <p:cNvPr id="2296" name="Google Shape;2296;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7" name="Google Shape;2297;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8" name="Google Shape;2298;p131"/>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latin typeface="Roboto Medium"/>
                <a:ea typeface="Roboto Medium"/>
                <a:cs typeface="Roboto Medium"/>
                <a:sym typeface="Roboto Medium"/>
              </a:rPr>
              <a:t>A system being investigated is found to have had several of its core operating system files modified, but no traces of malware are found.</a:t>
            </a:r>
            <a:endParaRPr>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a:solidFill>
                  <a:srgbClr val="24292E"/>
                </a:solidFill>
                <a:latin typeface="Roboto Medium"/>
                <a:ea typeface="Roboto Medium"/>
                <a:cs typeface="Roboto Medium"/>
                <a:sym typeface="Roboto Medium"/>
              </a:rPr>
              <a:t>What type of attack is this and how was it able to avoid detection?</a:t>
            </a:r>
            <a:endParaRPr>
              <a:solidFill>
                <a:srgbClr val="24292E"/>
              </a:solidFill>
              <a:latin typeface="Roboto Medium"/>
              <a:ea typeface="Roboto Medium"/>
              <a:cs typeface="Roboto Medium"/>
              <a:sym typeface="Roboto Medium"/>
            </a:endParaRPr>
          </a:p>
          <a:p>
            <a:pPr indent="-317500" lvl="0" marL="457200" rtl="0" algn="l">
              <a:lnSpc>
                <a:spcPct val="113000"/>
              </a:lnSpc>
              <a:spcBef>
                <a:spcPts val="1200"/>
              </a:spcBef>
              <a:spcAft>
                <a:spcPts val="0"/>
              </a:spcAft>
              <a:buClr>
                <a:srgbClr val="24292E"/>
              </a:buClr>
              <a:buSzPts val="1400"/>
              <a:buFont typeface="Roboto"/>
              <a:buAutoNum type="arabicPeriod"/>
            </a:pPr>
            <a:r>
              <a:rPr lang="en">
                <a:solidFill>
                  <a:srgbClr val="24292E"/>
                </a:solidFill>
              </a:rPr>
              <a:t>The system is infected with a Trojan. It is able to avoid detection by operating in kernel mode and blocking attempts to detect it.</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Roboto"/>
              <a:buAutoNum type="arabicPeriod"/>
            </a:pPr>
            <a:r>
              <a:rPr lang="en">
                <a:solidFill>
                  <a:srgbClr val="24292E"/>
                </a:solidFill>
              </a:rPr>
              <a:t>The system is infected with a rootkit. It is able to avoid detection by operating in kernel mode and blocking attempts to detect it. </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Roboto"/>
              <a:buAutoNum type="arabicPeriod"/>
            </a:pPr>
            <a:r>
              <a:rPr lang="en">
                <a:solidFill>
                  <a:srgbClr val="24292E"/>
                </a:solidFill>
              </a:rPr>
              <a:t>The system has been compromised with an exploit framework. The attack is not detectable because it has migrated to another process.</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Roboto"/>
              <a:buAutoNum type="arabicPeriod"/>
            </a:pPr>
            <a:r>
              <a:rPr lang="en">
                <a:solidFill>
                  <a:srgbClr val="24292E"/>
                </a:solidFill>
              </a:rPr>
              <a:t>The system has been compromised with an APT attack. It is not detectable as malware because the attacker is controlling the system directly.</a:t>
            </a:r>
            <a:endParaRPr>
              <a:solidFill>
                <a:srgbClr val="24292E"/>
              </a:solidFill>
            </a:endParaRPr>
          </a:p>
          <a:p>
            <a:pPr indent="0" lvl="0" marL="0" rtl="0" algn="l">
              <a:lnSpc>
                <a:spcPct val="150000"/>
              </a:lnSpc>
              <a:spcBef>
                <a:spcPts val="1000"/>
              </a:spcBef>
              <a:spcAft>
                <a:spcPts val="800"/>
              </a:spcAft>
              <a:buNone/>
            </a:pPr>
            <a:r>
              <a:rPr lang="en" sz="1800">
                <a:latin typeface="Nunito"/>
                <a:ea typeface="Nunito"/>
                <a:cs typeface="Nunito"/>
                <a:sym typeface="Nunito"/>
              </a:rPr>
              <a:t> </a:t>
            </a:r>
            <a:endParaRPr sz="1800">
              <a:latin typeface="Nunito"/>
              <a:ea typeface="Nunito"/>
              <a:cs typeface="Nunito"/>
              <a:sym typeface="Nunito"/>
            </a:endParaRPr>
          </a:p>
        </p:txBody>
      </p:sp>
      <p:pic>
        <p:nvPicPr>
          <p:cNvPr id="2299" name="Google Shape;2299;p131"/>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8" name="Shape 2048"/>
        <p:cNvGrpSpPr/>
        <p:nvPr/>
      </p:nvGrpSpPr>
      <p:grpSpPr>
        <a:xfrm>
          <a:off x="0" y="0"/>
          <a:ext cx="0" cy="0"/>
          <a:chOff x="0" y="0"/>
          <a:chExt cx="0" cy="0"/>
        </a:xfrm>
      </p:grpSpPr>
      <p:sp>
        <p:nvSpPr>
          <p:cNvPr id="2049" name="Google Shape;2049;p10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Certifications</a:t>
            </a:r>
            <a:endParaRPr/>
          </a:p>
        </p:txBody>
      </p:sp>
      <p:sp>
        <p:nvSpPr>
          <p:cNvPr id="2050" name="Google Shape;2050;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51" name="Google Shape;2051;p10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2" name="Google Shape;2052;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3" name="Shape 2303"/>
        <p:cNvGrpSpPr/>
        <p:nvPr/>
      </p:nvGrpSpPr>
      <p:grpSpPr>
        <a:xfrm>
          <a:off x="0" y="0"/>
          <a:ext cx="0" cy="0"/>
          <a:chOff x="0" y="0"/>
          <a:chExt cx="0" cy="0"/>
        </a:xfrm>
      </p:grpSpPr>
      <p:sp>
        <p:nvSpPr>
          <p:cNvPr id="2304" name="Google Shape;2304;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Sample Question #1</a:t>
            </a:r>
            <a:endParaRPr>
              <a:solidFill>
                <a:srgbClr val="0B5394"/>
              </a:solidFill>
            </a:endParaRPr>
          </a:p>
        </p:txBody>
      </p:sp>
      <p:sp>
        <p:nvSpPr>
          <p:cNvPr id="2305" name="Google Shape;2305;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6" name="Google Shape;2306;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7" name="Google Shape;2307;p132"/>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latin typeface="Roboto Medium"/>
                <a:ea typeface="Roboto Medium"/>
                <a:cs typeface="Roboto Medium"/>
                <a:sym typeface="Roboto Medium"/>
              </a:rPr>
              <a:t>A system being investigated is found to have had several of its core operating system files modified, but no traces of malware are found.</a:t>
            </a:r>
            <a:endParaRPr>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a:solidFill>
                  <a:srgbClr val="24292E"/>
                </a:solidFill>
                <a:latin typeface="Roboto Medium"/>
                <a:ea typeface="Roboto Medium"/>
                <a:cs typeface="Roboto Medium"/>
                <a:sym typeface="Roboto Medium"/>
              </a:rPr>
              <a:t>What type of attack is this and how was it able to avoid detection?</a:t>
            </a:r>
            <a:endParaRPr>
              <a:solidFill>
                <a:srgbClr val="24292E"/>
              </a:solidFill>
              <a:latin typeface="Roboto Medium"/>
              <a:ea typeface="Roboto Medium"/>
              <a:cs typeface="Roboto Medium"/>
              <a:sym typeface="Roboto Medium"/>
            </a:endParaRPr>
          </a:p>
          <a:p>
            <a:pPr indent="-317500" lvl="0" marL="457200" rtl="0" algn="l">
              <a:lnSpc>
                <a:spcPct val="113000"/>
              </a:lnSpc>
              <a:spcBef>
                <a:spcPts val="1200"/>
              </a:spcBef>
              <a:spcAft>
                <a:spcPts val="0"/>
              </a:spcAft>
              <a:buClr>
                <a:srgbClr val="24292E"/>
              </a:buClr>
              <a:buSzPts val="1400"/>
              <a:buFont typeface="Roboto"/>
              <a:buAutoNum type="arabicPeriod"/>
            </a:pPr>
            <a:r>
              <a:rPr lang="en">
                <a:solidFill>
                  <a:srgbClr val="24292E"/>
                </a:solidFill>
              </a:rPr>
              <a:t>The system is infected with a Trojan. It is able to avoid detection by operating in kernel mode and blocking attempts to detect it.</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Roboto"/>
              <a:buAutoNum type="arabicPeriod"/>
            </a:pPr>
            <a:r>
              <a:rPr b="1" lang="en">
                <a:solidFill>
                  <a:srgbClr val="24292E"/>
                </a:solidFill>
                <a:highlight>
                  <a:srgbClr val="FFFF00"/>
                </a:highlight>
              </a:rPr>
              <a:t>The system is infected with a rootkit. It is able to avoid detection by operating in kernel mode and blocking attempts to detect it. </a:t>
            </a:r>
            <a:endParaRPr b="1">
              <a:solidFill>
                <a:srgbClr val="24292E"/>
              </a:solidFill>
              <a:highlight>
                <a:srgbClr val="FFFF00"/>
              </a:highlight>
            </a:endParaRPr>
          </a:p>
          <a:p>
            <a:pPr indent="-317500" lvl="0" marL="457200" rtl="0" algn="l">
              <a:lnSpc>
                <a:spcPct val="113000"/>
              </a:lnSpc>
              <a:spcBef>
                <a:spcPts val="1000"/>
              </a:spcBef>
              <a:spcAft>
                <a:spcPts val="0"/>
              </a:spcAft>
              <a:buClr>
                <a:srgbClr val="24292E"/>
              </a:buClr>
              <a:buSzPts val="1400"/>
              <a:buFont typeface="Roboto"/>
              <a:buAutoNum type="arabicPeriod"/>
            </a:pPr>
            <a:r>
              <a:rPr lang="en">
                <a:solidFill>
                  <a:srgbClr val="24292E"/>
                </a:solidFill>
              </a:rPr>
              <a:t>The system has been compromised with an exploit framework. The attack is not detectable because it has migrated to another process.</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Roboto"/>
              <a:buAutoNum type="arabicPeriod"/>
            </a:pPr>
            <a:r>
              <a:rPr lang="en">
                <a:solidFill>
                  <a:srgbClr val="24292E"/>
                </a:solidFill>
              </a:rPr>
              <a:t>The system has been compromised with an APT attack. It is not detectable as malware because the attacker is controlling the system directly.</a:t>
            </a:r>
            <a:endParaRPr>
              <a:solidFill>
                <a:srgbClr val="24292E"/>
              </a:solidFill>
            </a:endParaRPr>
          </a:p>
          <a:p>
            <a:pPr indent="0" lvl="0" marL="0" rtl="0" algn="l">
              <a:lnSpc>
                <a:spcPct val="150000"/>
              </a:lnSpc>
              <a:spcBef>
                <a:spcPts val="1000"/>
              </a:spcBef>
              <a:spcAft>
                <a:spcPts val="800"/>
              </a:spcAft>
              <a:buNone/>
            </a:pPr>
            <a:r>
              <a:rPr lang="en" sz="1800">
                <a:latin typeface="Nunito"/>
                <a:ea typeface="Nunito"/>
                <a:cs typeface="Nunito"/>
                <a:sym typeface="Nunito"/>
              </a:rPr>
              <a:t> </a:t>
            </a:r>
            <a:endParaRPr sz="1800">
              <a:latin typeface="Nunito"/>
              <a:ea typeface="Nunito"/>
              <a:cs typeface="Nunito"/>
              <a:sym typeface="Nunito"/>
            </a:endParaRPr>
          </a:p>
        </p:txBody>
      </p:sp>
      <p:pic>
        <p:nvPicPr>
          <p:cNvPr id="2308" name="Google Shape;2308;p132"/>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2" name="Shape 2312"/>
        <p:cNvGrpSpPr/>
        <p:nvPr/>
      </p:nvGrpSpPr>
      <p:grpSpPr>
        <a:xfrm>
          <a:off x="0" y="0"/>
          <a:ext cx="0" cy="0"/>
          <a:chOff x="0" y="0"/>
          <a:chExt cx="0" cy="0"/>
        </a:xfrm>
      </p:grpSpPr>
      <p:sp>
        <p:nvSpPr>
          <p:cNvPr id="2313" name="Google Shape;2313;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Sample</a:t>
            </a:r>
            <a:r>
              <a:rPr lang="en">
                <a:solidFill>
                  <a:srgbClr val="0B5394"/>
                </a:solidFill>
              </a:rPr>
              <a:t> Question #2</a:t>
            </a:r>
            <a:endParaRPr>
              <a:solidFill>
                <a:srgbClr val="0B5394"/>
              </a:solidFill>
            </a:endParaRPr>
          </a:p>
        </p:txBody>
      </p:sp>
      <p:sp>
        <p:nvSpPr>
          <p:cNvPr id="2314" name="Google Shape;2314;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5" name="Google Shape;2315;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6" name="Google Shape;2316;p133"/>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Of a vulnerability, threat, exploit, and risk, which would be assessed by likelihood and impact?</a:t>
            </a:r>
            <a:endParaRPr sz="1800">
              <a:solidFill>
                <a:srgbClr val="24292E"/>
              </a:solidFill>
              <a:latin typeface="Roboto Medium"/>
              <a:ea typeface="Roboto Medium"/>
              <a:cs typeface="Roboto Medium"/>
              <a:sym typeface="Roboto Medium"/>
            </a:endParaRPr>
          </a:p>
          <a:p>
            <a:pPr indent="-342900" lvl="0" marL="914400" rtl="0" algn="l">
              <a:lnSpc>
                <a:spcPct val="150000"/>
              </a:lnSpc>
              <a:spcBef>
                <a:spcPts val="1200"/>
              </a:spcBef>
              <a:spcAft>
                <a:spcPts val="0"/>
              </a:spcAft>
              <a:buClr>
                <a:srgbClr val="24292E"/>
              </a:buClr>
              <a:buSzPts val="1800"/>
              <a:buFont typeface="Roboto"/>
              <a:buAutoNum type="arabicPeriod"/>
            </a:pPr>
            <a:r>
              <a:rPr lang="en" sz="1800">
                <a:solidFill>
                  <a:srgbClr val="24292E"/>
                </a:solidFill>
              </a:rPr>
              <a:t>Vulnerability</a:t>
            </a:r>
            <a:endParaRPr sz="1800">
              <a:solidFill>
                <a:srgbClr val="24292E"/>
              </a:solidFill>
            </a:endParaRPr>
          </a:p>
          <a:p>
            <a:pPr indent="-342900" lvl="0" marL="914400" rtl="0" algn="l">
              <a:lnSpc>
                <a:spcPct val="150000"/>
              </a:lnSpc>
              <a:spcBef>
                <a:spcPts val="0"/>
              </a:spcBef>
              <a:spcAft>
                <a:spcPts val="0"/>
              </a:spcAft>
              <a:buClr>
                <a:srgbClr val="24292E"/>
              </a:buClr>
              <a:buSzPts val="1800"/>
              <a:buFont typeface="Roboto"/>
              <a:buAutoNum type="arabicPeriod"/>
            </a:pPr>
            <a:r>
              <a:rPr lang="en" sz="1800">
                <a:solidFill>
                  <a:srgbClr val="24292E"/>
                </a:solidFill>
              </a:rPr>
              <a:t>Risk </a:t>
            </a:r>
            <a:endParaRPr sz="1800">
              <a:solidFill>
                <a:srgbClr val="24292E"/>
              </a:solidFill>
            </a:endParaRPr>
          </a:p>
          <a:p>
            <a:pPr indent="-342900" lvl="0" marL="914400" rtl="0" algn="l">
              <a:lnSpc>
                <a:spcPct val="150000"/>
              </a:lnSpc>
              <a:spcBef>
                <a:spcPts val="0"/>
              </a:spcBef>
              <a:spcAft>
                <a:spcPts val="0"/>
              </a:spcAft>
              <a:buClr>
                <a:srgbClr val="24292E"/>
              </a:buClr>
              <a:buSzPts val="1800"/>
              <a:buFont typeface="Roboto"/>
              <a:buAutoNum type="arabicPeriod"/>
            </a:pPr>
            <a:r>
              <a:rPr lang="en" sz="1800">
                <a:solidFill>
                  <a:srgbClr val="24292E"/>
                </a:solidFill>
              </a:rPr>
              <a:t>Threat</a:t>
            </a:r>
            <a:endParaRPr sz="1800">
              <a:solidFill>
                <a:srgbClr val="24292E"/>
              </a:solidFill>
            </a:endParaRPr>
          </a:p>
          <a:p>
            <a:pPr indent="-342900" lvl="0" marL="914400" rtl="0" algn="l">
              <a:lnSpc>
                <a:spcPct val="150000"/>
              </a:lnSpc>
              <a:spcBef>
                <a:spcPts val="0"/>
              </a:spcBef>
              <a:spcAft>
                <a:spcPts val="0"/>
              </a:spcAft>
              <a:buClr>
                <a:srgbClr val="24292E"/>
              </a:buClr>
              <a:buSzPts val="1800"/>
              <a:buFont typeface="Roboto"/>
              <a:buAutoNum type="arabicPeriod"/>
            </a:pPr>
            <a:r>
              <a:rPr lang="en" sz="1800">
                <a:solidFill>
                  <a:srgbClr val="24292E"/>
                </a:solidFill>
              </a:rPr>
              <a:t>Exploit</a:t>
            </a:r>
            <a:endParaRPr sz="1800">
              <a:solidFill>
                <a:srgbClr val="24292E"/>
              </a:solidFill>
            </a:endParaRPr>
          </a:p>
          <a:p>
            <a:pPr indent="0" lvl="0" marL="0" rtl="0" algn="l">
              <a:lnSpc>
                <a:spcPct val="150000"/>
              </a:lnSpc>
              <a:spcBef>
                <a:spcPts val="1200"/>
              </a:spcBef>
              <a:spcAft>
                <a:spcPts val="800"/>
              </a:spcAft>
              <a:buNone/>
            </a:pPr>
            <a:r>
              <a:t/>
            </a:r>
            <a:endParaRPr sz="1800"/>
          </a:p>
        </p:txBody>
      </p:sp>
      <p:pic>
        <p:nvPicPr>
          <p:cNvPr id="2317" name="Google Shape;2317;p133"/>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1" name="Shape 2321"/>
        <p:cNvGrpSpPr/>
        <p:nvPr/>
      </p:nvGrpSpPr>
      <p:grpSpPr>
        <a:xfrm>
          <a:off x="0" y="0"/>
          <a:ext cx="0" cy="0"/>
          <a:chOff x="0" y="0"/>
          <a:chExt cx="0" cy="0"/>
        </a:xfrm>
      </p:grpSpPr>
      <p:sp>
        <p:nvSpPr>
          <p:cNvPr id="2322" name="Google Shape;2322;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Sample Question #2</a:t>
            </a:r>
            <a:endParaRPr>
              <a:solidFill>
                <a:srgbClr val="0B5394"/>
              </a:solidFill>
            </a:endParaRPr>
          </a:p>
        </p:txBody>
      </p:sp>
      <p:sp>
        <p:nvSpPr>
          <p:cNvPr id="2323" name="Google Shape;2323;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4" name="Google Shape;2324;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5" name="Google Shape;2325;p134"/>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Of a vulnerability, threat, exploit, and risk, which would be assessed by likelihood and impact?</a:t>
            </a:r>
            <a:endParaRPr sz="1800">
              <a:solidFill>
                <a:srgbClr val="24292E"/>
              </a:solidFill>
              <a:latin typeface="Roboto Medium"/>
              <a:ea typeface="Roboto Medium"/>
              <a:cs typeface="Roboto Medium"/>
              <a:sym typeface="Roboto Medium"/>
            </a:endParaRPr>
          </a:p>
          <a:p>
            <a:pPr indent="-342900" lvl="0" marL="914400" rtl="0" algn="l">
              <a:lnSpc>
                <a:spcPct val="150000"/>
              </a:lnSpc>
              <a:spcBef>
                <a:spcPts val="1200"/>
              </a:spcBef>
              <a:spcAft>
                <a:spcPts val="0"/>
              </a:spcAft>
              <a:buClr>
                <a:srgbClr val="24292E"/>
              </a:buClr>
              <a:buSzPts val="1800"/>
              <a:buFont typeface="Roboto"/>
              <a:buAutoNum type="arabicPeriod"/>
            </a:pPr>
            <a:r>
              <a:rPr lang="en" sz="1800">
                <a:solidFill>
                  <a:srgbClr val="24292E"/>
                </a:solidFill>
              </a:rPr>
              <a:t>Vulnerability</a:t>
            </a:r>
            <a:endParaRPr sz="1800">
              <a:solidFill>
                <a:srgbClr val="24292E"/>
              </a:solidFill>
            </a:endParaRPr>
          </a:p>
          <a:p>
            <a:pPr indent="-342900" lvl="0" marL="914400" rtl="0" algn="l">
              <a:lnSpc>
                <a:spcPct val="150000"/>
              </a:lnSpc>
              <a:spcBef>
                <a:spcPts val="0"/>
              </a:spcBef>
              <a:spcAft>
                <a:spcPts val="0"/>
              </a:spcAft>
              <a:buClr>
                <a:srgbClr val="24292E"/>
              </a:buClr>
              <a:buSzPts val="1800"/>
              <a:buFont typeface="Roboto"/>
              <a:buAutoNum type="arabicPeriod"/>
            </a:pPr>
            <a:r>
              <a:rPr b="1" lang="en" sz="1800">
                <a:solidFill>
                  <a:srgbClr val="24292E"/>
                </a:solidFill>
                <a:highlight>
                  <a:srgbClr val="FFFF00"/>
                </a:highlight>
              </a:rPr>
              <a:t>Risk</a:t>
            </a:r>
            <a:r>
              <a:rPr lang="en" sz="1800">
                <a:solidFill>
                  <a:srgbClr val="24292E"/>
                </a:solidFill>
                <a:highlight>
                  <a:srgbClr val="FFFF00"/>
                </a:highlight>
              </a:rPr>
              <a:t> </a:t>
            </a:r>
            <a:endParaRPr sz="1800">
              <a:solidFill>
                <a:srgbClr val="24292E"/>
              </a:solidFill>
              <a:highlight>
                <a:srgbClr val="FFFF00"/>
              </a:highlight>
            </a:endParaRPr>
          </a:p>
          <a:p>
            <a:pPr indent="-342900" lvl="0" marL="914400" rtl="0" algn="l">
              <a:lnSpc>
                <a:spcPct val="150000"/>
              </a:lnSpc>
              <a:spcBef>
                <a:spcPts val="0"/>
              </a:spcBef>
              <a:spcAft>
                <a:spcPts val="0"/>
              </a:spcAft>
              <a:buClr>
                <a:srgbClr val="24292E"/>
              </a:buClr>
              <a:buSzPts val="1800"/>
              <a:buFont typeface="Roboto"/>
              <a:buAutoNum type="arabicPeriod"/>
            </a:pPr>
            <a:r>
              <a:rPr lang="en" sz="1800">
                <a:solidFill>
                  <a:srgbClr val="24292E"/>
                </a:solidFill>
              </a:rPr>
              <a:t>Threat</a:t>
            </a:r>
            <a:endParaRPr sz="1800">
              <a:solidFill>
                <a:srgbClr val="24292E"/>
              </a:solidFill>
            </a:endParaRPr>
          </a:p>
          <a:p>
            <a:pPr indent="-342900" lvl="0" marL="914400" rtl="0" algn="l">
              <a:lnSpc>
                <a:spcPct val="150000"/>
              </a:lnSpc>
              <a:spcBef>
                <a:spcPts val="0"/>
              </a:spcBef>
              <a:spcAft>
                <a:spcPts val="0"/>
              </a:spcAft>
              <a:buClr>
                <a:srgbClr val="24292E"/>
              </a:buClr>
              <a:buSzPts val="1800"/>
              <a:buFont typeface="Roboto"/>
              <a:buAutoNum type="arabicPeriod"/>
            </a:pPr>
            <a:r>
              <a:rPr lang="en" sz="1800">
                <a:solidFill>
                  <a:srgbClr val="24292E"/>
                </a:solidFill>
              </a:rPr>
              <a:t>Exploit</a:t>
            </a:r>
            <a:endParaRPr sz="1800">
              <a:solidFill>
                <a:srgbClr val="24292E"/>
              </a:solidFill>
            </a:endParaRPr>
          </a:p>
          <a:p>
            <a:pPr indent="0" lvl="0" marL="0" rtl="0" algn="l">
              <a:lnSpc>
                <a:spcPct val="150000"/>
              </a:lnSpc>
              <a:spcBef>
                <a:spcPts val="1200"/>
              </a:spcBef>
              <a:spcAft>
                <a:spcPts val="800"/>
              </a:spcAft>
              <a:buNone/>
            </a:pPr>
            <a:r>
              <a:t/>
            </a:r>
            <a:endParaRPr sz="1800"/>
          </a:p>
        </p:txBody>
      </p:sp>
      <p:pic>
        <p:nvPicPr>
          <p:cNvPr id="2326" name="Google Shape;2326;p134"/>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0" name="Shape 2330"/>
        <p:cNvGrpSpPr/>
        <p:nvPr/>
      </p:nvGrpSpPr>
      <p:grpSpPr>
        <a:xfrm>
          <a:off x="0" y="0"/>
          <a:ext cx="0" cy="0"/>
          <a:chOff x="0" y="0"/>
          <a:chExt cx="0" cy="0"/>
        </a:xfrm>
      </p:grpSpPr>
      <p:sp>
        <p:nvSpPr>
          <p:cNvPr id="2331" name="Google Shape;2331;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Sample</a:t>
            </a:r>
            <a:r>
              <a:rPr lang="en">
                <a:solidFill>
                  <a:srgbClr val="0B5394"/>
                </a:solidFill>
              </a:rPr>
              <a:t> Question #3</a:t>
            </a:r>
            <a:endParaRPr>
              <a:solidFill>
                <a:srgbClr val="0B5394"/>
              </a:solidFill>
            </a:endParaRPr>
          </a:p>
        </p:txBody>
      </p:sp>
      <p:sp>
        <p:nvSpPr>
          <p:cNvPr id="2332" name="Google Shape;2332;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3" name="Google Shape;2333;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4" name="Google Shape;2334;p135"/>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800">
                <a:solidFill>
                  <a:srgbClr val="24292E"/>
                </a:solidFill>
              </a:rPr>
              <a:t>In which stage of the "kill chain" does a threat actor first gain access to a resource on the target network?</a:t>
            </a:r>
            <a:endParaRPr b="1" sz="1800">
              <a:solidFill>
                <a:srgbClr val="24292E"/>
              </a:solidFill>
            </a:endParaRPr>
          </a:p>
          <a:p>
            <a:pPr indent="-342900" lvl="0" marL="914400" rtl="0" algn="l">
              <a:lnSpc>
                <a:spcPct val="150000"/>
              </a:lnSpc>
              <a:spcBef>
                <a:spcPts val="1200"/>
              </a:spcBef>
              <a:spcAft>
                <a:spcPts val="0"/>
              </a:spcAft>
              <a:buClr>
                <a:srgbClr val="24292E"/>
              </a:buClr>
              <a:buSzPts val="1800"/>
              <a:buFont typeface="Roboto"/>
              <a:buAutoNum type="arabicPeriod"/>
            </a:pPr>
            <a:r>
              <a:rPr lang="en" sz="1800">
                <a:solidFill>
                  <a:srgbClr val="24292E"/>
                </a:solidFill>
              </a:rPr>
              <a:t>Exploit</a:t>
            </a:r>
            <a:endParaRPr sz="1800">
              <a:solidFill>
                <a:srgbClr val="24292E"/>
              </a:solidFill>
            </a:endParaRPr>
          </a:p>
          <a:p>
            <a:pPr indent="-342900" lvl="0" marL="914400" rtl="0" algn="l">
              <a:lnSpc>
                <a:spcPct val="150000"/>
              </a:lnSpc>
              <a:spcBef>
                <a:spcPts val="0"/>
              </a:spcBef>
              <a:spcAft>
                <a:spcPts val="0"/>
              </a:spcAft>
              <a:buClr>
                <a:srgbClr val="24292E"/>
              </a:buClr>
              <a:buSzPts val="1800"/>
              <a:buFont typeface="Roboto"/>
              <a:buAutoNum type="arabicPeriod"/>
            </a:pPr>
            <a:r>
              <a:rPr lang="en" sz="1800">
                <a:solidFill>
                  <a:srgbClr val="24292E"/>
                </a:solidFill>
              </a:rPr>
              <a:t>Reconnaissance</a:t>
            </a:r>
            <a:endParaRPr sz="1800">
              <a:solidFill>
                <a:srgbClr val="24292E"/>
              </a:solidFill>
            </a:endParaRPr>
          </a:p>
          <a:p>
            <a:pPr indent="-342900" lvl="0" marL="914400" rtl="0" algn="l">
              <a:lnSpc>
                <a:spcPct val="150000"/>
              </a:lnSpc>
              <a:spcBef>
                <a:spcPts val="0"/>
              </a:spcBef>
              <a:spcAft>
                <a:spcPts val="0"/>
              </a:spcAft>
              <a:buClr>
                <a:srgbClr val="24292E"/>
              </a:buClr>
              <a:buSzPts val="1800"/>
              <a:buFont typeface="Roboto"/>
              <a:buAutoNum type="arabicPeriod"/>
            </a:pPr>
            <a:r>
              <a:rPr lang="en" sz="1800">
                <a:solidFill>
                  <a:srgbClr val="24292E"/>
                </a:solidFill>
              </a:rPr>
              <a:t>Installation</a:t>
            </a:r>
            <a:endParaRPr sz="1800">
              <a:solidFill>
                <a:srgbClr val="24292E"/>
              </a:solidFill>
            </a:endParaRPr>
          </a:p>
          <a:p>
            <a:pPr indent="-342900" lvl="0" marL="914400" rtl="0" algn="l">
              <a:lnSpc>
                <a:spcPct val="150000"/>
              </a:lnSpc>
              <a:spcBef>
                <a:spcPts val="0"/>
              </a:spcBef>
              <a:spcAft>
                <a:spcPts val="0"/>
              </a:spcAft>
              <a:buClr>
                <a:srgbClr val="24292E"/>
              </a:buClr>
              <a:buSzPts val="1800"/>
              <a:buFont typeface="Roboto"/>
              <a:buAutoNum type="arabicPeriod"/>
            </a:pPr>
            <a:r>
              <a:rPr lang="en" sz="1800">
                <a:solidFill>
                  <a:srgbClr val="24292E"/>
                </a:solidFill>
              </a:rPr>
              <a:t>Command and Control</a:t>
            </a:r>
            <a:endParaRPr sz="1800"/>
          </a:p>
          <a:p>
            <a:pPr indent="0" lvl="0" marL="0" rtl="0" algn="l">
              <a:lnSpc>
                <a:spcPct val="150000"/>
              </a:lnSpc>
              <a:spcBef>
                <a:spcPts val="1200"/>
              </a:spcBef>
              <a:spcAft>
                <a:spcPts val="800"/>
              </a:spcAft>
              <a:buNone/>
            </a:pPr>
            <a:r>
              <a:t/>
            </a:r>
            <a:endParaRPr sz="1800"/>
          </a:p>
        </p:txBody>
      </p:sp>
      <p:pic>
        <p:nvPicPr>
          <p:cNvPr id="2335" name="Google Shape;2335;p135"/>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9" name="Shape 2339"/>
        <p:cNvGrpSpPr/>
        <p:nvPr/>
      </p:nvGrpSpPr>
      <p:grpSpPr>
        <a:xfrm>
          <a:off x="0" y="0"/>
          <a:ext cx="0" cy="0"/>
          <a:chOff x="0" y="0"/>
          <a:chExt cx="0" cy="0"/>
        </a:xfrm>
      </p:grpSpPr>
      <p:sp>
        <p:nvSpPr>
          <p:cNvPr id="2340" name="Google Shape;2340;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Sample Question #3</a:t>
            </a:r>
            <a:endParaRPr>
              <a:solidFill>
                <a:srgbClr val="0B5394"/>
              </a:solidFill>
            </a:endParaRPr>
          </a:p>
        </p:txBody>
      </p:sp>
      <p:sp>
        <p:nvSpPr>
          <p:cNvPr id="2341" name="Google Shape;234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2" name="Google Shape;2342;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3" name="Google Shape;2343;p136"/>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800">
                <a:solidFill>
                  <a:srgbClr val="24292E"/>
                </a:solidFill>
              </a:rPr>
              <a:t>In which stage of the "kill chain" does a threat actor first gain access to a resource on the target network?</a:t>
            </a:r>
            <a:endParaRPr b="1" sz="1800">
              <a:solidFill>
                <a:srgbClr val="24292E"/>
              </a:solidFill>
            </a:endParaRPr>
          </a:p>
          <a:p>
            <a:pPr indent="-342900" lvl="0" marL="914400" rtl="0" algn="l">
              <a:lnSpc>
                <a:spcPct val="150000"/>
              </a:lnSpc>
              <a:spcBef>
                <a:spcPts val="1200"/>
              </a:spcBef>
              <a:spcAft>
                <a:spcPts val="0"/>
              </a:spcAft>
              <a:buClr>
                <a:srgbClr val="24292E"/>
              </a:buClr>
              <a:buSzPts val="1800"/>
              <a:buFont typeface="Roboto"/>
              <a:buAutoNum type="arabicPeriod"/>
            </a:pPr>
            <a:r>
              <a:rPr b="1" lang="en" sz="1800">
                <a:solidFill>
                  <a:srgbClr val="24292E"/>
                </a:solidFill>
                <a:highlight>
                  <a:srgbClr val="FFFF00"/>
                </a:highlight>
              </a:rPr>
              <a:t>Exploit</a:t>
            </a:r>
            <a:endParaRPr b="1" sz="1800">
              <a:solidFill>
                <a:srgbClr val="24292E"/>
              </a:solidFill>
              <a:highlight>
                <a:srgbClr val="FFFF00"/>
              </a:highlight>
            </a:endParaRPr>
          </a:p>
          <a:p>
            <a:pPr indent="-342900" lvl="0" marL="914400" rtl="0" algn="l">
              <a:lnSpc>
                <a:spcPct val="150000"/>
              </a:lnSpc>
              <a:spcBef>
                <a:spcPts val="0"/>
              </a:spcBef>
              <a:spcAft>
                <a:spcPts val="0"/>
              </a:spcAft>
              <a:buClr>
                <a:srgbClr val="24292E"/>
              </a:buClr>
              <a:buSzPts val="1800"/>
              <a:buFont typeface="Roboto"/>
              <a:buAutoNum type="arabicPeriod"/>
            </a:pPr>
            <a:r>
              <a:rPr lang="en" sz="1800">
                <a:solidFill>
                  <a:srgbClr val="24292E"/>
                </a:solidFill>
              </a:rPr>
              <a:t>Reconnaissance</a:t>
            </a:r>
            <a:endParaRPr sz="1800">
              <a:solidFill>
                <a:srgbClr val="24292E"/>
              </a:solidFill>
            </a:endParaRPr>
          </a:p>
          <a:p>
            <a:pPr indent="-342900" lvl="0" marL="914400" rtl="0" algn="l">
              <a:lnSpc>
                <a:spcPct val="150000"/>
              </a:lnSpc>
              <a:spcBef>
                <a:spcPts val="0"/>
              </a:spcBef>
              <a:spcAft>
                <a:spcPts val="0"/>
              </a:spcAft>
              <a:buClr>
                <a:srgbClr val="24292E"/>
              </a:buClr>
              <a:buSzPts val="1800"/>
              <a:buFont typeface="Roboto"/>
              <a:buAutoNum type="arabicPeriod"/>
            </a:pPr>
            <a:r>
              <a:rPr lang="en" sz="1800">
                <a:solidFill>
                  <a:srgbClr val="24292E"/>
                </a:solidFill>
              </a:rPr>
              <a:t>Installation</a:t>
            </a:r>
            <a:endParaRPr sz="1800">
              <a:solidFill>
                <a:srgbClr val="24292E"/>
              </a:solidFill>
            </a:endParaRPr>
          </a:p>
          <a:p>
            <a:pPr indent="-342900" lvl="0" marL="914400" rtl="0" algn="l">
              <a:lnSpc>
                <a:spcPct val="150000"/>
              </a:lnSpc>
              <a:spcBef>
                <a:spcPts val="0"/>
              </a:spcBef>
              <a:spcAft>
                <a:spcPts val="0"/>
              </a:spcAft>
              <a:buClr>
                <a:srgbClr val="24292E"/>
              </a:buClr>
              <a:buSzPts val="1800"/>
              <a:buFont typeface="Roboto"/>
              <a:buAutoNum type="arabicPeriod"/>
            </a:pPr>
            <a:r>
              <a:rPr lang="en" sz="1800">
                <a:solidFill>
                  <a:srgbClr val="24292E"/>
                </a:solidFill>
              </a:rPr>
              <a:t>Command and Control</a:t>
            </a:r>
            <a:endParaRPr sz="1800"/>
          </a:p>
          <a:p>
            <a:pPr indent="0" lvl="0" marL="0" rtl="0" algn="l">
              <a:lnSpc>
                <a:spcPct val="150000"/>
              </a:lnSpc>
              <a:spcBef>
                <a:spcPts val="1200"/>
              </a:spcBef>
              <a:spcAft>
                <a:spcPts val="800"/>
              </a:spcAft>
              <a:buNone/>
            </a:pPr>
            <a:r>
              <a:t/>
            </a:r>
            <a:endParaRPr sz="1800"/>
          </a:p>
        </p:txBody>
      </p:sp>
      <p:pic>
        <p:nvPicPr>
          <p:cNvPr id="2344" name="Google Shape;2344;p136"/>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8" name="Shape 2348"/>
        <p:cNvGrpSpPr/>
        <p:nvPr/>
      </p:nvGrpSpPr>
      <p:grpSpPr>
        <a:xfrm>
          <a:off x="0" y="0"/>
          <a:ext cx="0" cy="0"/>
          <a:chOff x="0" y="0"/>
          <a:chExt cx="0" cy="0"/>
        </a:xfrm>
      </p:grpSpPr>
      <p:sp>
        <p:nvSpPr>
          <p:cNvPr id="2349" name="Google Shape;2349;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Domain 1: Sub-modules in CertMaster</a:t>
            </a:r>
            <a:endParaRPr>
              <a:solidFill>
                <a:srgbClr val="0B5394"/>
              </a:solidFill>
            </a:endParaRPr>
          </a:p>
        </p:txBody>
      </p:sp>
      <p:sp>
        <p:nvSpPr>
          <p:cNvPr id="2350" name="Google Shape;2350;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1" name="Google Shape;2351;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2" name="Google Shape;2352;p137"/>
          <p:cNvSpPr txBox="1"/>
          <p:nvPr>
            <p:ph idx="3" type="body"/>
          </p:nvPr>
        </p:nvSpPr>
        <p:spPr>
          <a:xfrm>
            <a:off x="0" y="1310225"/>
            <a:ext cx="9144000" cy="28035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600">
                <a:solidFill>
                  <a:srgbClr val="073763"/>
                </a:solidFill>
              </a:rPr>
              <a:t>1.1</a:t>
            </a:r>
            <a:r>
              <a:rPr b="1" lang="en" sz="1600"/>
              <a:t> </a:t>
            </a:r>
            <a:r>
              <a:rPr lang="en" sz="1600"/>
              <a:t>Given a scenario, analyze indicators of compromise and determine the type of malware.</a:t>
            </a:r>
            <a:br>
              <a:rPr lang="en" sz="1600"/>
            </a:br>
            <a:endParaRPr sz="1600"/>
          </a:p>
          <a:p>
            <a:pPr indent="0" lvl="0" marL="0" rtl="0" algn="l">
              <a:lnSpc>
                <a:spcPct val="115000"/>
              </a:lnSpc>
              <a:spcBef>
                <a:spcPts val="300"/>
              </a:spcBef>
              <a:spcAft>
                <a:spcPts val="0"/>
              </a:spcAft>
              <a:buNone/>
            </a:pPr>
            <a:r>
              <a:rPr b="1" lang="en" sz="1600">
                <a:solidFill>
                  <a:srgbClr val="0B5394"/>
                </a:solidFill>
              </a:rPr>
              <a:t>1.2</a:t>
            </a:r>
            <a:r>
              <a:rPr lang="en" sz="1600"/>
              <a:t> Compare and contrast types of attacks</a:t>
            </a:r>
            <a:br>
              <a:rPr lang="en" sz="1600"/>
            </a:br>
            <a:endParaRPr sz="1600"/>
          </a:p>
          <a:p>
            <a:pPr indent="0" lvl="0" marL="0" rtl="0" algn="l">
              <a:lnSpc>
                <a:spcPct val="115000"/>
              </a:lnSpc>
              <a:spcBef>
                <a:spcPts val="300"/>
              </a:spcBef>
              <a:spcAft>
                <a:spcPts val="0"/>
              </a:spcAft>
              <a:buNone/>
            </a:pPr>
            <a:r>
              <a:rPr b="1" lang="en" sz="1600">
                <a:solidFill>
                  <a:srgbClr val="3D85C6"/>
                </a:solidFill>
              </a:rPr>
              <a:t>1.3</a:t>
            </a:r>
            <a:r>
              <a:rPr lang="en" sz="1600"/>
              <a:t> Explain threat actor types and attributes</a:t>
            </a:r>
            <a:br>
              <a:rPr lang="en" sz="1600"/>
            </a:br>
            <a:endParaRPr sz="1600"/>
          </a:p>
          <a:p>
            <a:pPr indent="0" lvl="0" marL="0" rtl="0" algn="l">
              <a:lnSpc>
                <a:spcPct val="115000"/>
              </a:lnSpc>
              <a:spcBef>
                <a:spcPts val="300"/>
              </a:spcBef>
              <a:spcAft>
                <a:spcPts val="0"/>
              </a:spcAft>
              <a:buNone/>
            </a:pPr>
            <a:r>
              <a:rPr b="1" lang="en" sz="1600">
                <a:solidFill>
                  <a:srgbClr val="3C78D8"/>
                </a:solidFill>
              </a:rPr>
              <a:t>1.4</a:t>
            </a:r>
            <a:r>
              <a:rPr lang="en" sz="1600">
                <a:solidFill>
                  <a:srgbClr val="3C78D8"/>
                </a:solidFill>
              </a:rPr>
              <a:t> </a:t>
            </a:r>
            <a:r>
              <a:rPr lang="en" sz="1600"/>
              <a:t>Explain penetration testing concepts</a:t>
            </a:r>
            <a:br>
              <a:rPr lang="en" sz="1600"/>
            </a:br>
            <a:endParaRPr sz="1600"/>
          </a:p>
          <a:p>
            <a:pPr indent="0" lvl="0" marL="0" rtl="0" algn="l">
              <a:lnSpc>
                <a:spcPct val="115000"/>
              </a:lnSpc>
              <a:spcBef>
                <a:spcPts val="300"/>
              </a:spcBef>
              <a:spcAft>
                <a:spcPts val="0"/>
              </a:spcAft>
              <a:buNone/>
            </a:pPr>
            <a:r>
              <a:rPr b="1" lang="en" sz="1600">
                <a:solidFill>
                  <a:srgbClr val="1155CC"/>
                </a:solidFill>
              </a:rPr>
              <a:t>1.5</a:t>
            </a:r>
            <a:r>
              <a:rPr lang="en" sz="1600"/>
              <a:t> Explain vulnerability scanning concepts</a:t>
            </a:r>
            <a:endParaRPr sz="1600"/>
          </a:p>
          <a:p>
            <a:pPr indent="0" lvl="0" marL="0" rtl="0" algn="l">
              <a:lnSpc>
                <a:spcPct val="150000"/>
              </a:lnSpc>
              <a:spcBef>
                <a:spcPts val="300"/>
              </a:spcBef>
              <a:spcAft>
                <a:spcPts val="0"/>
              </a:spcAft>
              <a:buNone/>
            </a:pPr>
            <a:r>
              <a:t/>
            </a:r>
            <a:endParaRPr sz="1800"/>
          </a:p>
          <a:p>
            <a:pPr indent="0" lvl="0" marL="0" rtl="0" algn="l">
              <a:lnSpc>
                <a:spcPct val="150000"/>
              </a:lnSpc>
              <a:spcBef>
                <a:spcPts val="1200"/>
              </a:spcBef>
              <a:spcAft>
                <a:spcPts val="800"/>
              </a:spcAft>
              <a:buNone/>
            </a:pPr>
            <a:r>
              <a:t/>
            </a:r>
            <a:endParaRPr sz="1800"/>
          </a:p>
        </p:txBody>
      </p:sp>
      <p:sp>
        <p:nvSpPr>
          <p:cNvPr id="2353" name="Google Shape;2353;p137"/>
          <p:cNvSpPr txBox="1"/>
          <p:nvPr/>
        </p:nvSpPr>
        <p:spPr>
          <a:xfrm>
            <a:off x="398750" y="743125"/>
            <a:ext cx="84708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Within this domain are five sub-modules: </a:t>
            </a:r>
            <a:endParaRPr sz="1600">
              <a:latin typeface="Roboto"/>
              <a:ea typeface="Roboto"/>
              <a:cs typeface="Roboto"/>
              <a:sym typeface="Roboto"/>
            </a:endParaRPr>
          </a:p>
        </p:txBody>
      </p:sp>
      <p:sp>
        <p:nvSpPr>
          <p:cNvPr id="2354" name="Google Shape;2354;p137"/>
          <p:cNvSpPr/>
          <p:nvPr/>
        </p:nvSpPr>
        <p:spPr>
          <a:xfrm>
            <a:off x="860925" y="4001650"/>
            <a:ext cx="6570300" cy="91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Let’s review </a:t>
            </a:r>
            <a:r>
              <a:rPr lang="en">
                <a:solidFill>
                  <a:schemeClr val="dk1"/>
                </a:solidFill>
                <a:latin typeface="Roboto Medium"/>
                <a:ea typeface="Roboto Medium"/>
                <a:cs typeface="Roboto Medium"/>
                <a:sym typeface="Roboto Medium"/>
              </a:rPr>
              <a:t>threat actor types</a:t>
            </a:r>
            <a:r>
              <a:rPr lang="en">
                <a:solidFill>
                  <a:schemeClr val="dk1"/>
                </a:solidFill>
                <a:latin typeface="Roboto"/>
                <a:ea typeface="Roboto"/>
                <a:cs typeface="Roboto"/>
                <a:sym typeface="Roboto"/>
              </a:rPr>
              <a:t>, to prepare for questions in sub-module 1.3: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8" name="Shape 2358"/>
        <p:cNvGrpSpPr/>
        <p:nvPr/>
      </p:nvGrpSpPr>
      <p:grpSpPr>
        <a:xfrm>
          <a:off x="0" y="0"/>
          <a:ext cx="0" cy="0"/>
          <a:chOff x="0" y="0"/>
          <a:chExt cx="0" cy="0"/>
        </a:xfrm>
      </p:grpSpPr>
      <p:sp>
        <p:nvSpPr>
          <p:cNvPr id="2359" name="Google Shape;2359;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0B5394"/>
                </a:solidFill>
              </a:rPr>
              <a:t>Threat Actors: External </a:t>
            </a:r>
            <a:endParaRPr>
              <a:solidFill>
                <a:srgbClr val="0B5394"/>
              </a:solidFill>
            </a:endParaRPr>
          </a:p>
          <a:p>
            <a:pPr indent="0" lvl="0" marL="0" rtl="0" algn="l">
              <a:spcBef>
                <a:spcPts val="0"/>
              </a:spcBef>
              <a:spcAft>
                <a:spcPts val="0"/>
              </a:spcAft>
              <a:buNone/>
            </a:pPr>
            <a:r>
              <a:t/>
            </a:r>
            <a:endParaRPr/>
          </a:p>
        </p:txBody>
      </p:sp>
      <p:sp>
        <p:nvSpPr>
          <p:cNvPr id="2360" name="Google Shape;2360;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various external threat actors: </a:t>
            </a:r>
            <a:endParaRPr/>
          </a:p>
        </p:txBody>
      </p:sp>
      <p:sp>
        <p:nvSpPr>
          <p:cNvPr id="2361" name="Google Shape;2361;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2" name="Google Shape;2362;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3" name="Google Shape;2363;p138"/>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 Lone Hacker (Black Hat / Script kiddies)</a:t>
            </a:r>
            <a:endParaRPr sz="1800"/>
          </a:p>
        </p:txBody>
      </p:sp>
      <p:sp>
        <p:nvSpPr>
          <p:cNvPr id="2364" name="Google Shape;2364;p138"/>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Organized Cyber Crimes</a:t>
            </a:r>
            <a:endParaRPr sz="1800"/>
          </a:p>
        </p:txBody>
      </p:sp>
      <p:sp>
        <p:nvSpPr>
          <p:cNvPr id="2365" name="Google Shape;2365;p138"/>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Nation State / Advanced </a:t>
            </a:r>
            <a:r>
              <a:rPr lang="en" sz="1800"/>
              <a:t>Persistent</a:t>
            </a:r>
            <a:r>
              <a:rPr lang="en" sz="1800"/>
              <a:t> Threat (APT)</a:t>
            </a:r>
            <a:endParaRPr sz="1800"/>
          </a:p>
        </p:txBody>
      </p:sp>
      <p:sp>
        <p:nvSpPr>
          <p:cNvPr id="2366" name="Google Shape;2366;p138"/>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Hacktivists</a:t>
            </a:r>
            <a:endParaRPr sz="1800"/>
          </a:p>
        </p:txBody>
      </p:sp>
      <p:sp>
        <p:nvSpPr>
          <p:cNvPr id="2367" name="Google Shape;2367;p138"/>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Competitor</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1" name="Shape 2371"/>
        <p:cNvGrpSpPr/>
        <p:nvPr/>
      </p:nvGrpSpPr>
      <p:grpSpPr>
        <a:xfrm>
          <a:off x="0" y="0"/>
          <a:ext cx="0" cy="0"/>
          <a:chOff x="0" y="0"/>
          <a:chExt cx="0" cy="0"/>
        </a:xfrm>
      </p:grpSpPr>
      <p:sp>
        <p:nvSpPr>
          <p:cNvPr id="2372" name="Google Shape;2372;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1C4587"/>
                </a:solidFill>
              </a:rPr>
              <a:t>Threat Actors: Inside Threats</a:t>
            </a:r>
            <a:endParaRPr>
              <a:solidFill>
                <a:srgbClr val="1C4587"/>
              </a:solidFill>
            </a:endParaRPr>
          </a:p>
        </p:txBody>
      </p:sp>
      <p:sp>
        <p:nvSpPr>
          <p:cNvPr id="2373" name="Google Shape;2373;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Inside Threats are affiliated with the organization: staff, partners, stakeholders, etc.</a:t>
            </a:r>
            <a:endParaRPr/>
          </a:p>
        </p:txBody>
      </p:sp>
      <p:sp>
        <p:nvSpPr>
          <p:cNvPr id="2374" name="Google Shape;2374;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5" name="Google Shape;2375;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6" name="Google Shape;2376;p139"/>
          <p:cNvSpPr txBox="1"/>
          <p:nvPr>
            <p:ph idx="3" type="body"/>
          </p:nvPr>
        </p:nvSpPr>
        <p:spPr>
          <a:xfrm>
            <a:off x="175" y="1499800"/>
            <a:ext cx="9144000" cy="3406800"/>
          </a:xfrm>
          <a:prstGeom prst="rect">
            <a:avLst/>
          </a:prstGeom>
        </p:spPr>
        <p:txBody>
          <a:bodyPr anchorCtr="0" anchor="t" bIns="914400" lIns="457200" spcFirstLastPara="1" rIns="457200" wrap="square" tIns="0">
            <a:noAutofit/>
          </a:bodyPr>
          <a:lstStyle/>
          <a:p>
            <a:pPr indent="-330200" lvl="0" marL="457200" rtl="0" algn="l">
              <a:spcBef>
                <a:spcPts val="0"/>
              </a:spcBef>
              <a:spcAft>
                <a:spcPts val="0"/>
              </a:spcAft>
              <a:buSzPts val="1600"/>
              <a:buChar char="●"/>
            </a:pPr>
            <a:r>
              <a:rPr lang="en" sz="1600"/>
              <a:t>Motivations include: sabotage, revenge, </a:t>
            </a:r>
            <a:r>
              <a:rPr lang="en" sz="1600"/>
              <a:t>financial</a:t>
            </a:r>
            <a:r>
              <a:rPr lang="en" sz="1600"/>
              <a:t> or business gains. </a:t>
            </a:r>
            <a:endParaRPr sz="1600"/>
          </a:p>
          <a:p>
            <a:pPr indent="0" lvl="0" marL="0" rtl="0" algn="l">
              <a:spcBef>
                <a:spcPts val="800"/>
              </a:spcBef>
              <a:spcAft>
                <a:spcPts val="0"/>
              </a:spcAft>
              <a:buNone/>
            </a:pPr>
            <a:r>
              <a:t/>
            </a:r>
            <a:endParaRPr sz="1600"/>
          </a:p>
          <a:p>
            <a:pPr indent="-330200" lvl="0" marL="457200" rtl="0" algn="l">
              <a:spcBef>
                <a:spcPts val="800"/>
              </a:spcBef>
              <a:spcAft>
                <a:spcPts val="0"/>
              </a:spcAft>
              <a:buSzPts val="1600"/>
              <a:buChar char="●"/>
            </a:pPr>
            <a:r>
              <a:rPr lang="en" sz="1600"/>
              <a:t>Inside actors are more likely to bypass </a:t>
            </a:r>
            <a:r>
              <a:rPr b="1" lang="en" sz="1600"/>
              <a:t>technical controls</a:t>
            </a:r>
            <a:r>
              <a:rPr lang="en" sz="1600"/>
              <a:t>, meaning strong </a:t>
            </a:r>
            <a:r>
              <a:rPr b="1" lang="en" sz="1600"/>
              <a:t>operational</a:t>
            </a:r>
            <a:r>
              <a:rPr lang="en" sz="1600"/>
              <a:t> and </a:t>
            </a:r>
            <a:r>
              <a:rPr b="1" lang="en" sz="1600"/>
              <a:t>management controls</a:t>
            </a:r>
            <a:r>
              <a:rPr lang="en" sz="1600"/>
              <a:t> are needed to mitigate threats, such as: </a:t>
            </a:r>
            <a:endParaRPr sz="1600"/>
          </a:p>
          <a:p>
            <a:pPr indent="-330200" lvl="1" marL="914400" rtl="0" algn="l">
              <a:spcBef>
                <a:spcPts val="0"/>
              </a:spcBef>
              <a:spcAft>
                <a:spcPts val="0"/>
              </a:spcAft>
              <a:buSzPts val="1600"/>
              <a:buChar char="○"/>
            </a:pPr>
            <a:r>
              <a:rPr lang="en" sz="1600"/>
              <a:t>Comprehensive on and off-</a:t>
            </a:r>
            <a:r>
              <a:rPr lang="en" sz="1600"/>
              <a:t>boarding</a:t>
            </a:r>
            <a:endParaRPr sz="1600"/>
          </a:p>
          <a:p>
            <a:pPr indent="-330200" lvl="1" marL="914400" rtl="0" algn="l">
              <a:spcBef>
                <a:spcPts val="0"/>
              </a:spcBef>
              <a:spcAft>
                <a:spcPts val="0"/>
              </a:spcAft>
              <a:buSzPts val="1600"/>
              <a:buChar char="○"/>
            </a:pPr>
            <a:r>
              <a:rPr lang="en" sz="1600"/>
              <a:t>Mandatory vacations </a:t>
            </a:r>
            <a:endParaRPr sz="1600"/>
          </a:p>
          <a:p>
            <a:pPr indent="-330200" lvl="1" marL="914400" rtl="0" algn="l">
              <a:spcBef>
                <a:spcPts val="0"/>
              </a:spcBef>
              <a:spcAft>
                <a:spcPts val="0"/>
              </a:spcAft>
              <a:buSzPts val="1600"/>
              <a:buChar char="○"/>
            </a:pPr>
            <a:r>
              <a:rPr lang="en" sz="1600"/>
              <a:t>User awareness / training</a:t>
            </a:r>
            <a:endParaRPr sz="1600"/>
          </a:p>
          <a:p>
            <a:pPr indent="-330200" lvl="1" marL="914400" rtl="0" algn="l">
              <a:spcBef>
                <a:spcPts val="0"/>
              </a:spcBef>
              <a:spcAft>
                <a:spcPts val="0"/>
              </a:spcAft>
              <a:buSzPts val="1600"/>
              <a:buChar char="○"/>
            </a:pPr>
            <a:r>
              <a:rPr lang="en" sz="1600"/>
              <a:t>Principle of least </a:t>
            </a:r>
            <a:r>
              <a:rPr lang="en" sz="1600"/>
              <a:t>privilege</a:t>
            </a:r>
            <a:endParaRPr sz="1600"/>
          </a:p>
          <a:p>
            <a:pPr indent="0" lvl="0" marL="0" rtl="0" algn="l">
              <a:spcBef>
                <a:spcPts val="800"/>
              </a:spcBef>
              <a:spcAft>
                <a:spcPts val="0"/>
              </a:spcAft>
              <a:buNone/>
            </a:pPr>
            <a:r>
              <a:t/>
            </a:r>
            <a:endParaRPr sz="1600"/>
          </a:p>
          <a:p>
            <a:pPr indent="-330200" lvl="0" marL="457200" rtl="0" algn="l">
              <a:spcBef>
                <a:spcPts val="800"/>
              </a:spcBef>
              <a:spcAft>
                <a:spcPts val="0"/>
              </a:spcAft>
              <a:buSzPts val="1600"/>
              <a:buChar char="●"/>
            </a:pPr>
            <a:r>
              <a:rPr lang="en" sz="1600"/>
              <a:t>We’ll dive into this topic deeper during our Governance, Risk and Compliance week.</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0" name="Shape 2380"/>
        <p:cNvGrpSpPr/>
        <p:nvPr/>
      </p:nvGrpSpPr>
      <p:grpSpPr>
        <a:xfrm>
          <a:off x="0" y="0"/>
          <a:ext cx="0" cy="0"/>
          <a:chOff x="0" y="0"/>
          <a:chExt cx="0" cy="0"/>
        </a:xfrm>
      </p:grpSpPr>
      <p:sp>
        <p:nvSpPr>
          <p:cNvPr id="2381" name="Google Shape;2381;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Kill Chain</a:t>
            </a:r>
            <a:endParaRPr/>
          </a:p>
        </p:txBody>
      </p:sp>
      <p:sp>
        <p:nvSpPr>
          <p:cNvPr id="2382" name="Google Shape;2382;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kill chain highlights general stages of an attack on a system’s security: </a:t>
            </a:r>
            <a:endParaRPr/>
          </a:p>
        </p:txBody>
      </p:sp>
      <p:sp>
        <p:nvSpPr>
          <p:cNvPr id="2383" name="Google Shape;2383;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4" name="Google Shape;2384;p1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85" name="Google Shape;2385;p140"/>
          <p:cNvSpPr txBox="1"/>
          <p:nvPr>
            <p:ph idx="3" type="body"/>
          </p:nvPr>
        </p:nvSpPr>
        <p:spPr>
          <a:xfrm>
            <a:off x="175" y="1102438"/>
            <a:ext cx="9144000" cy="3804000"/>
          </a:xfrm>
          <a:prstGeom prst="rect">
            <a:avLst/>
          </a:prstGeom>
        </p:spPr>
        <p:txBody>
          <a:bodyPr anchorCtr="0" anchor="t" bIns="914400" lIns="457200" spcFirstLastPara="1" rIns="457200" wrap="square" tIns="0">
            <a:noAutofit/>
          </a:bodyPr>
          <a:lstStyle/>
          <a:p>
            <a:pPr indent="-317500" lvl="0" marL="457200" rtl="0" algn="l">
              <a:lnSpc>
                <a:spcPct val="112000"/>
              </a:lnSpc>
              <a:spcBef>
                <a:spcPts val="200"/>
              </a:spcBef>
              <a:spcAft>
                <a:spcPts val="0"/>
              </a:spcAft>
              <a:buSzPts val="1400"/>
              <a:buAutoNum type="arabicPeriod"/>
            </a:pPr>
            <a:r>
              <a:rPr b="1" lang="en"/>
              <a:t>Planning and scoping</a:t>
            </a:r>
            <a:r>
              <a:rPr lang="en"/>
              <a:t>: Attacker determines method and resources they need</a:t>
            </a:r>
            <a:endParaRPr/>
          </a:p>
          <a:p>
            <a:pPr indent="-317500" lvl="0" marL="457200" rtl="0" algn="l">
              <a:lnSpc>
                <a:spcPct val="112000"/>
              </a:lnSpc>
              <a:spcBef>
                <a:spcPts val="600"/>
              </a:spcBef>
              <a:spcAft>
                <a:spcPts val="0"/>
              </a:spcAft>
              <a:buSzPts val="1400"/>
              <a:buAutoNum type="arabicPeriod"/>
            </a:pPr>
            <a:r>
              <a:rPr b="1" lang="en"/>
              <a:t>Reconnaissance and discovery</a:t>
            </a:r>
            <a:r>
              <a:rPr lang="en"/>
              <a:t>: Attacker learns about the target’s organization and security system. Includes both passive information gathering and active scanning. </a:t>
            </a:r>
            <a:endParaRPr/>
          </a:p>
          <a:p>
            <a:pPr indent="-317500" lvl="0" marL="457200" rtl="0" algn="l">
              <a:lnSpc>
                <a:spcPct val="112000"/>
              </a:lnSpc>
              <a:spcBef>
                <a:spcPts val="600"/>
              </a:spcBef>
              <a:spcAft>
                <a:spcPts val="0"/>
              </a:spcAft>
              <a:buSzPts val="1400"/>
              <a:buAutoNum type="arabicPeriod"/>
            </a:pPr>
            <a:r>
              <a:rPr b="1" lang="en"/>
              <a:t>Weaponization</a:t>
            </a:r>
            <a:r>
              <a:rPr lang="en"/>
              <a:t>: Attacker uses exploit to gain access. </a:t>
            </a:r>
            <a:endParaRPr/>
          </a:p>
          <a:p>
            <a:pPr indent="-317500" lvl="1" marL="914400" rtl="0" algn="l">
              <a:lnSpc>
                <a:spcPct val="112000"/>
              </a:lnSpc>
              <a:spcBef>
                <a:spcPts val="600"/>
              </a:spcBef>
              <a:spcAft>
                <a:spcPts val="0"/>
              </a:spcAft>
              <a:buSzPts val="1400"/>
              <a:buAutoNum type="alphaLcPeriod"/>
            </a:pPr>
            <a:r>
              <a:rPr b="1" lang="en"/>
              <a:t>Exploit</a:t>
            </a:r>
            <a:r>
              <a:rPr lang="en"/>
              <a:t>: running </a:t>
            </a:r>
            <a:r>
              <a:rPr lang="en"/>
              <a:t>code</a:t>
            </a:r>
            <a:r>
              <a:rPr lang="en"/>
              <a:t> on a target system to gain elevated </a:t>
            </a:r>
            <a:r>
              <a:rPr lang="en"/>
              <a:t>privilege</a:t>
            </a:r>
            <a:endParaRPr/>
          </a:p>
          <a:p>
            <a:pPr indent="-317500" lvl="1" marL="914400" rtl="0" algn="l">
              <a:lnSpc>
                <a:spcPct val="112000"/>
              </a:lnSpc>
              <a:spcBef>
                <a:spcPts val="600"/>
              </a:spcBef>
              <a:spcAft>
                <a:spcPts val="0"/>
              </a:spcAft>
              <a:buSzPts val="1400"/>
              <a:buAutoNum type="alphaLcPeriod"/>
            </a:pPr>
            <a:r>
              <a:rPr b="1" lang="en"/>
              <a:t>Callback</a:t>
            </a:r>
            <a:r>
              <a:rPr lang="en"/>
              <a:t>: a secret channel is established to an external command and Control network</a:t>
            </a:r>
            <a:endParaRPr/>
          </a:p>
          <a:p>
            <a:pPr indent="-317500" lvl="1" marL="914400" rtl="0" algn="l">
              <a:lnSpc>
                <a:spcPct val="112000"/>
              </a:lnSpc>
              <a:spcBef>
                <a:spcPts val="600"/>
              </a:spcBef>
              <a:spcAft>
                <a:spcPts val="0"/>
              </a:spcAft>
              <a:buSzPts val="1400"/>
              <a:buAutoNum type="alphaLcPeriod"/>
            </a:pPr>
            <a:r>
              <a:rPr b="1" lang="en"/>
              <a:t>Tool download</a:t>
            </a:r>
            <a:r>
              <a:rPr lang="en"/>
              <a:t>: Tools are installed to pivot an maintain access to the syste</a:t>
            </a:r>
            <a:r>
              <a:rPr lang="en"/>
              <a:t>m.</a:t>
            </a:r>
            <a:endParaRPr/>
          </a:p>
          <a:p>
            <a:pPr indent="-317500" lvl="0" marL="457200" rtl="0" algn="l">
              <a:lnSpc>
                <a:spcPct val="112000"/>
              </a:lnSpc>
              <a:spcBef>
                <a:spcPts val="600"/>
              </a:spcBef>
              <a:spcAft>
                <a:spcPts val="0"/>
              </a:spcAft>
              <a:buSzPts val="1400"/>
              <a:buAutoNum type="arabicPeriod"/>
            </a:pPr>
            <a:r>
              <a:rPr b="1" lang="en"/>
              <a:t>Post-exploitation</a:t>
            </a:r>
            <a:r>
              <a:rPr lang="en"/>
              <a:t> and lateral discovery: Once a pivot is established, attackets scan to learn more about network topography. </a:t>
            </a:r>
            <a:endParaRPr/>
          </a:p>
          <a:p>
            <a:pPr indent="-317500" lvl="0" marL="457200" rtl="0" algn="l">
              <a:lnSpc>
                <a:spcPct val="112000"/>
              </a:lnSpc>
              <a:spcBef>
                <a:spcPts val="600"/>
              </a:spcBef>
              <a:spcAft>
                <a:spcPts val="0"/>
              </a:spcAft>
              <a:buSzPts val="1400"/>
              <a:buAutoNum type="arabicPeriod"/>
            </a:pPr>
            <a:r>
              <a:rPr b="1" lang="en"/>
              <a:t>Action on objectives</a:t>
            </a:r>
            <a:r>
              <a:rPr lang="en"/>
              <a:t>: Attacker performs data exfiltration to copy information. (Motivations for attack may vary)</a:t>
            </a:r>
            <a:endParaRPr/>
          </a:p>
          <a:p>
            <a:pPr indent="-317500" lvl="0" marL="457200" rtl="0" algn="l">
              <a:lnSpc>
                <a:spcPct val="112000"/>
              </a:lnSpc>
              <a:spcBef>
                <a:spcPts val="600"/>
              </a:spcBef>
              <a:spcAft>
                <a:spcPts val="600"/>
              </a:spcAft>
              <a:buSzPts val="1400"/>
              <a:buAutoNum type="arabicPeriod"/>
            </a:pPr>
            <a:r>
              <a:rPr b="1" lang="en"/>
              <a:t>Retreat</a:t>
            </a:r>
            <a:r>
              <a:rPr lang="en"/>
              <a:t>: Attack either maintains APT or retreats from network and removing any trace of their presence.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9" name="Shape 2389"/>
        <p:cNvGrpSpPr/>
        <p:nvPr/>
      </p:nvGrpSpPr>
      <p:grpSpPr>
        <a:xfrm>
          <a:off x="0" y="0"/>
          <a:ext cx="0" cy="0"/>
          <a:chOff x="0" y="0"/>
          <a:chExt cx="0" cy="0"/>
        </a:xfrm>
      </p:grpSpPr>
      <p:sp>
        <p:nvSpPr>
          <p:cNvPr id="2390" name="Google Shape;2390;p14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391" name="Google Shape;2391;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2" name="Google Shape;2392;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3" name="Google Shape;2393;p14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Your Turn: CertMaster Practice 1.3</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600">
                <a:latin typeface="Roboto Light"/>
                <a:ea typeface="Roboto Light"/>
                <a:cs typeface="Roboto Light"/>
                <a:sym typeface="Roboto Light"/>
              </a:rPr>
              <a:t>In this activity, you will work through Module 1.3 of the CertMaster Practice. </a:t>
            </a:r>
            <a:endParaRPr sz="1600">
              <a:latin typeface="Roboto Light"/>
              <a:ea typeface="Roboto Light"/>
              <a:cs typeface="Roboto Light"/>
              <a:sym typeface="Roboto Light"/>
            </a:endParaRPr>
          </a:p>
          <a:p>
            <a:pPr indent="0" lvl="0" marL="0" rtl="0" algn="l">
              <a:spcBef>
                <a:spcPts val="0"/>
              </a:spcBef>
              <a:spcAft>
                <a:spcPts val="0"/>
              </a:spcAft>
              <a:buNone/>
            </a:pPr>
            <a:r>
              <a:t/>
            </a:r>
            <a:endParaRPr sz="1600"/>
          </a:p>
          <a:p>
            <a:pPr indent="0" lvl="0" marL="0" rtl="0" algn="l">
              <a:spcBef>
                <a:spcPts val="0"/>
              </a:spcBef>
              <a:spcAft>
                <a:spcPts val="0"/>
              </a:spcAft>
              <a:buNone/>
            </a:pPr>
            <a:r>
              <a:rPr lang="en" sz="1600"/>
              <a:t>Don’t worry about finishing the whole module. Get </a:t>
            </a:r>
            <a:r>
              <a:rPr lang="en" sz="1600"/>
              <a:t>acquainted</a:t>
            </a:r>
            <a:r>
              <a:rPr lang="en" sz="1600"/>
              <a:t> with the types of adaptive questions that you encounter in the next 10 minute timeframe.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6" name="Shape 2056"/>
        <p:cNvGrpSpPr/>
        <p:nvPr/>
      </p:nvGrpSpPr>
      <p:grpSpPr>
        <a:xfrm>
          <a:off x="0" y="0"/>
          <a:ext cx="0" cy="0"/>
          <a:chOff x="0" y="0"/>
          <a:chExt cx="0" cy="0"/>
        </a:xfrm>
      </p:grpSpPr>
      <p:sp>
        <p:nvSpPr>
          <p:cNvPr id="2057" name="Google Shape;2057;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Certifications </a:t>
            </a:r>
            <a:endParaRPr/>
          </a:p>
        </p:txBody>
      </p:sp>
      <p:sp>
        <p:nvSpPr>
          <p:cNvPr id="2058" name="Google Shape;2058;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t>As the demand for cybersecurity careers grows, employers frequently look to certification as a measure of employee </a:t>
            </a:r>
            <a:r>
              <a:rPr lang="en" sz="1600">
                <a:latin typeface="Roboto Medium"/>
                <a:ea typeface="Roboto Medium"/>
                <a:cs typeface="Roboto Medium"/>
                <a:sym typeface="Roboto Medium"/>
              </a:rPr>
              <a:t>qualifications</a:t>
            </a:r>
            <a:r>
              <a:rPr lang="en" sz="1600"/>
              <a:t> and </a:t>
            </a:r>
            <a:r>
              <a:rPr lang="en" sz="1600">
                <a:latin typeface="Roboto Medium"/>
                <a:ea typeface="Roboto Medium"/>
                <a:cs typeface="Roboto Medium"/>
                <a:sym typeface="Roboto Medium"/>
              </a:rPr>
              <a:t>training</a:t>
            </a:r>
            <a:r>
              <a:rPr lang="en" sz="1600"/>
              <a:t> when hiring candidates.</a:t>
            </a:r>
            <a:endParaRPr sz="1600"/>
          </a:p>
          <a:p>
            <a:pPr indent="0" lvl="0" marL="0" rtl="0" algn="l">
              <a:spcBef>
                <a:spcPts val="1200"/>
              </a:spcBef>
              <a:spcAft>
                <a:spcPts val="0"/>
              </a:spcAft>
              <a:buNone/>
            </a:pPr>
            <a:r>
              <a:t/>
            </a:r>
            <a:endParaRPr/>
          </a:p>
        </p:txBody>
      </p:sp>
      <p:sp>
        <p:nvSpPr>
          <p:cNvPr id="2059" name="Google Shape;2059;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0" name="Google Shape;2060;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1" name="Google Shape;2061;p106"/>
          <p:cNvSpPr txBox="1"/>
          <p:nvPr>
            <p:ph idx="3" type="body"/>
          </p:nvPr>
        </p:nvSpPr>
        <p:spPr>
          <a:xfrm>
            <a:off x="0" y="1505425"/>
            <a:ext cx="9144000" cy="32961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None/>
            </a:pPr>
            <a:r>
              <a:rPr b="1" lang="en" sz="1800">
                <a:solidFill>
                  <a:srgbClr val="CC0000"/>
                </a:solidFill>
                <a:latin typeface="Montserrat"/>
                <a:ea typeface="Montserrat"/>
                <a:cs typeface="Montserrat"/>
                <a:sym typeface="Montserrat"/>
              </a:rPr>
              <a:t>CompTIA</a:t>
            </a:r>
            <a:r>
              <a:rPr lang="en" sz="1800">
                <a:latin typeface="Montserrat"/>
                <a:ea typeface="Montserrat"/>
                <a:cs typeface="Montserrat"/>
                <a:sym typeface="Montserrat"/>
              </a:rPr>
              <a:t> </a:t>
            </a:r>
            <a:r>
              <a:rPr lang="en" sz="1800">
                <a:solidFill>
                  <a:schemeClr val="dk1"/>
                </a:solidFill>
                <a:latin typeface="Montserrat"/>
                <a:ea typeface="Montserrat"/>
                <a:cs typeface="Montserrat"/>
                <a:sym typeface="Montserrat"/>
              </a:rPr>
              <a:t>certifies</a:t>
            </a:r>
            <a:r>
              <a:rPr lang="en" sz="1800">
                <a:latin typeface="Montserrat"/>
                <a:ea typeface="Montserrat"/>
                <a:cs typeface="Montserrat"/>
                <a:sym typeface="Montserrat"/>
              </a:rPr>
              <a:t> </a:t>
            </a:r>
            <a:r>
              <a:rPr lang="en" sz="1800">
                <a:latin typeface="Roboto Medium"/>
                <a:ea typeface="Roboto Medium"/>
                <a:cs typeface="Roboto Medium"/>
                <a:sym typeface="Roboto Medium"/>
              </a:rPr>
              <a:t>Security +</a:t>
            </a:r>
            <a:r>
              <a:rPr lang="en" sz="1800">
                <a:latin typeface="Montserrat"/>
                <a:ea typeface="Montserrat"/>
                <a:cs typeface="Montserrat"/>
                <a:sym typeface="Montserrat"/>
              </a:rPr>
              <a:t>, PenTest. </a:t>
            </a:r>
            <a:endParaRPr>
              <a:latin typeface="Montserrat"/>
              <a:ea typeface="Montserrat"/>
              <a:cs typeface="Montserrat"/>
              <a:sym typeface="Montserrat"/>
            </a:endParaRPr>
          </a:p>
          <a:p>
            <a:pPr indent="0" lvl="0" marL="0" rtl="0" algn="l">
              <a:lnSpc>
                <a:spcPct val="150000"/>
              </a:lnSpc>
              <a:spcBef>
                <a:spcPts val="800"/>
              </a:spcBef>
              <a:spcAft>
                <a:spcPts val="0"/>
              </a:spcAft>
              <a:buNone/>
            </a:pPr>
            <a:r>
              <a:rPr b="1" lang="en" sz="1800">
                <a:solidFill>
                  <a:srgbClr val="CC0000"/>
                </a:solidFill>
                <a:latin typeface="Nunito"/>
                <a:ea typeface="Nunito"/>
                <a:cs typeface="Nunito"/>
                <a:sym typeface="Nunito"/>
              </a:rPr>
              <a:t>EC Council</a:t>
            </a:r>
            <a:r>
              <a:rPr lang="en" sz="1800">
                <a:solidFill>
                  <a:schemeClr val="dk1"/>
                </a:solidFill>
                <a:latin typeface="Nunito"/>
                <a:ea typeface="Nunito"/>
                <a:cs typeface="Nunito"/>
                <a:sym typeface="Nunito"/>
              </a:rPr>
              <a:t> </a:t>
            </a:r>
            <a:r>
              <a:rPr lang="en" sz="1800">
                <a:solidFill>
                  <a:schemeClr val="dk1"/>
                </a:solidFill>
                <a:latin typeface="Montserrat"/>
                <a:ea typeface="Montserrat"/>
                <a:cs typeface="Montserrat"/>
                <a:sym typeface="Montserrat"/>
              </a:rPr>
              <a:t>certifies CEH and ECIH</a:t>
            </a:r>
            <a:r>
              <a:rPr lang="en" sz="1800">
                <a:solidFill>
                  <a:schemeClr val="dk1"/>
                </a:solidFill>
                <a:latin typeface="Nunito"/>
                <a:ea typeface="Nunito"/>
                <a:cs typeface="Nunito"/>
                <a:sym typeface="Nunito"/>
              </a:rPr>
              <a:t>.</a:t>
            </a:r>
            <a:r>
              <a:rPr lang="en" sz="1800">
                <a:solidFill>
                  <a:schemeClr val="dk1"/>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indent="0" lvl="0" marL="0" rtl="0" algn="l">
              <a:lnSpc>
                <a:spcPct val="150000"/>
              </a:lnSpc>
              <a:spcBef>
                <a:spcPts val="800"/>
              </a:spcBef>
              <a:spcAft>
                <a:spcPts val="0"/>
              </a:spcAft>
              <a:buNone/>
            </a:pPr>
            <a:r>
              <a:rPr b="1" lang="en" sz="1800">
                <a:solidFill>
                  <a:srgbClr val="38761D"/>
                </a:solidFill>
                <a:latin typeface="Montserrat"/>
                <a:ea typeface="Montserrat"/>
                <a:cs typeface="Montserrat"/>
                <a:sym typeface="Montserrat"/>
              </a:rPr>
              <a:t>ISC</a:t>
            </a:r>
            <a:r>
              <a:rPr b="1" baseline="30000" lang="en" sz="1800">
                <a:solidFill>
                  <a:srgbClr val="38761D"/>
                </a:solidFill>
                <a:latin typeface="Montserrat"/>
                <a:ea typeface="Montserrat"/>
                <a:cs typeface="Montserrat"/>
                <a:sym typeface="Montserrat"/>
              </a:rPr>
              <a:t>2</a:t>
            </a:r>
            <a:r>
              <a:rPr lang="en" sz="1800">
                <a:solidFill>
                  <a:srgbClr val="38761D"/>
                </a:solidFill>
                <a:latin typeface="Montserrat"/>
                <a:ea typeface="Montserrat"/>
                <a:cs typeface="Montserrat"/>
                <a:sym typeface="Montserrat"/>
              </a:rPr>
              <a:t> </a:t>
            </a:r>
            <a:r>
              <a:rPr lang="en" sz="1800">
                <a:latin typeface="Montserrat"/>
                <a:ea typeface="Montserrat"/>
                <a:cs typeface="Montserrat"/>
                <a:sym typeface="Montserrat"/>
              </a:rPr>
              <a:t>certifies CISSP, SSCP.</a:t>
            </a:r>
            <a:endParaRPr sz="1800">
              <a:latin typeface="Montserrat"/>
              <a:ea typeface="Montserrat"/>
              <a:cs typeface="Montserrat"/>
              <a:sym typeface="Montserrat"/>
            </a:endParaRPr>
          </a:p>
          <a:p>
            <a:pPr indent="0" lvl="0" marL="0" rtl="0" algn="l">
              <a:lnSpc>
                <a:spcPct val="150000"/>
              </a:lnSpc>
              <a:spcBef>
                <a:spcPts val="800"/>
              </a:spcBef>
              <a:spcAft>
                <a:spcPts val="0"/>
              </a:spcAft>
              <a:buNone/>
            </a:pPr>
            <a:r>
              <a:rPr b="1" lang="en" sz="1800">
                <a:solidFill>
                  <a:srgbClr val="666666"/>
                </a:solidFill>
                <a:latin typeface="Nunito"/>
                <a:ea typeface="Nunito"/>
                <a:cs typeface="Nunito"/>
                <a:sym typeface="Nunito"/>
              </a:rPr>
              <a:t>Offensive Security</a:t>
            </a:r>
            <a:r>
              <a:rPr lang="en" sz="1800">
                <a:latin typeface="Nunito"/>
                <a:ea typeface="Nunito"/>
                <a:cs typeface="Nunito"/>
                <a:sym typeface="Nunito"/>
              </a:rPr>
              <a:t> </a:t>
            </a:r>
            <a:r>
              <a:rPr lang="en" sz="1800">
                <a:latin typeface="Montserrat"/>
                <a:ea typeface="Montserrat"/>
                <a:cs typeface="Montserrat"/>
                <a:sym typeface="Montserrat"/>
              </a:rPr>
              <a:t>certifies OSCP and OSWP</a:t>
            </a:r>
            <a:r>
              <a:rPr lang="en" sz="1800">
                <a:latin typeface="Nunito"/>
                <a:ea typeface="Nunito"/>
                <a:cs typeface="Nunito"/>
                <a:sym typeface="Nunito"/>
              </a:rPr>
              <a:t>.</a:t>
            </a:r>
            <a:endParaRPr sz="1800">
              <a:latin typeface="Nunito"/>
              <a:ea typeface="Nunito"/>
              <a:cs typeface="Nunito"/>
              <a:sym typeface="Nunito"/>
            </a:endParaRPr>
          </a:p>
          <a:p>
            <a:pPr indent="0" lvl="0" marL="0" rtl="0" algn="l">
              <a:lnSpc>
                <a:spcPct val="150000"/>
              </a:lnSpc>
              <a:spcBef>
                <a:spcPts val="800"/>
              </a:spcBef>
              <a:spcAft>
                <a:spcPts val="0"/>
              </a:spcAft>
              <a:buClr>
                <a:schemeClr val="dk1"/>
              </a:buClr>
              <a:buSzPts val="1100"/>
              <a:buFont typeface="Arial"/>
              <a:buNone/>
            </a:pPr>
            <a:r>
              <a:rPr b="1" lang="en" sz="1800">
                <a:solidFill>
                  <a:srgbClr val="AFCA54"/>
                </a:solidFill>
                <a:latin typeface="Nunito"/>
                <a:ea typeface="Nunito"/>
                <a:cs typeface="Nunito"/>
                <a:sym typeface="Nunito"/>
              </a:rPr>
              <a:t>GIAC</a:t>
            </a:r>
            <a:r>
              <a:rPr lang="en" sz="1800">
                <a:solidFill>
                  <a:schemeClr val="dk1"/>
                </a:solidFill>
                <a:latin typeface="Montserrat"/>
                <a:ea typeface="Montserrat"/>
                <a:cs typeface="Montserrat"/>
                <a:sym typeface="Montserrat"/>
              </a:rPr>
              <a:t> certifies GPEN and GCIH</a:t>
            </a:r>
            <a:r>
              <a:rPr lang="en" sz="1800">
                <a:solidFill>
                  <a:schemeClr val="dk1"/>
                </a:solidFill>
                <a:latin typeface="Nunito"/>
                <a:ea typeface="Nunito"/>
                <a:cs typeface="Nunito"/>
                <a:sym typeface="Nunito"/>
              </a:rPr>
              <a:t>.</a:t>
            </a:r>
            <a:r>
              <a:rPr lang="en" sz="1800">
                <a:solidFill>
                  <a:schemeClr val="dk1"/>
                </a:solidFill>
                <a:latin typeface="Montserrat"/>
                <a:ea typeface="Montserrat"/>
                <a:cs typeface="Montserrat"/>
                <a:sym typeface="Montserrat"/>
              </a:rPr>
              <a:t>	</a:t>
            </a:r>
            <a:endParaRPr sz="1800">
              <a:latin typeface="Nunito"/>
              <a:ea typeface="Nunito"/>
              <a:cs typeface="Nunito"/>
              <a:sym typeface="Nunito"/>
            </a:endParaRPr>
          </a:p>
          <a:p>
            <a:pPr indent="0" lvl="0" marL="0" rtl="0" algn="l">
              <a:spcBef>
                <a:spcPts val="800"/>
              </a:spcBef>
              <a:spcAft>
                <a:spcPts val="800"/>
              </a:spcAft>
              <a:buNone/>
            </a:pPr>
            <a:r>
              <a:t/>
            </a:r>
            <a:endParaRPr sz="1800"/>
          </a:p>
        </p:txBody>
      </p:sp>
      <p:pic>
        <p:nvPicPr>
          <p:cNvPr id="2062" name="Google Shape;2062;p106"/>
          <p:cNvPicPr preferRelativeResize="0"/>
          <p:nvPr/>
        </p:nvPicPr>
        <p:blipFill>
          <a:blip r:embed="rId3">
            <a:alphaModFix/>
          </a:blip>
          <a:stretch>
            <a:fillRect/>
          </a:stretch>
        </p:blipFill>
        <p:spPr>
          <a:xfrm>
            <a:off x="320725" y="4053300"/>
            <a:ext cx="661199" cy="661199"/>
          </a:xfrm>
          <a:prstGeom prst="rect">
            <a:avLst/>
          </a:prstGeom>
          <a:noFill/>
          <a:ln>
            <a:noFill/>
          </a:ln>
        </p:spPr>
      </p:pic>
      <p:sp>
        <p:nvSpPr>
          <p:cNvPr id="2063" name="Google Shape;2063;p106"/>
          <p:cNvSpPr txBox="1"/>
          <p:nvPr/>
        </p:nvSpPr>
        <p:spPr>
          <a:xfrm>
            <a:off x="902725" y="4176100"/>
            <a:ext cx="7472700" cy="6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Today, we’ll take a closer look at </a:t>
            </a:r>
            <a:r>
              <a:rPr lang="en" sz="1600">
                <a:latin typeface="Roboto Medium"/>
                <a:ea typeface="Roboto Medium"/>
                <a:cs typeface="Roboto Medium"/>
                <a:sym typeface="Roboto Medium"/>
              </a:rPr>
              <a:t>CompTIA’s Security +</a:t>
            </a:r>
            <a:r>
              <a:rPr lang="en" sz="1600">
                <a:latin typeface="Roboto"/>
                <a:ea typeface="Roboto"/>
                <a:cs typeface="Roboto"/>
                <a:sym typeface="Roboto"/>
              </a:rPr>
              <a:t> certification and exam.  </a:t>
            </a:r>
            <a:endParaRPr sz="16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7" name="Shape 2397"/>
        <p:cNvGrpSpPr/>
        <p:nvPr/>
      </p:nvGrpSpPr>
      <p:grpSpPr>
        <a:xfrm>
          <a:off x="0" y="0"/>
          <a:ext cx="0" cy="0"/>
          <a:chOff x="0" y="0"/>
          <a:chExt cx="0" cy="0"/>
        </a:xfrm>
      </p:grpSpPr>
      <p:sp>
        <p:nvSpPr>
          <p:cNvPr id="2398" name="Google Shape;2398;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1: </a:t>
            </a:r>
            <a:endParaRPr>
              <a:solidFill>
                <a:srgbClr val="0B5394"/>
              </a:solidFill>
            </a:endParaRPr>
          </a:p>
        </p:txBody>
      </p:sp>
      <p:sp>
        <p:nvSpPr>
          <p:cNvPr id="2399" name="Google Shape;2399;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0" name="Google Shape;2400;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01" name="Google Shape;2401;p142"/>
          <p:cNvSpPr txBox="1"/>
          <p:nvPr>
            <p:ph idx="3" type="body"/>
          </p:nvPr>
        </p:nvSpPr>
        <p:spPr>
          <a:xfrm>
            <a:off x="0" y="811775"/>
            <a:ext cx="9144000" cy="3797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t>Which of the following threat actors or threat actor groups is most likely to have the best funding to hire and sustain a group of hackers?</a:t>
            </a:r>
            <a:endParaRPr/>
          </a:p>
          <a:p>
            <a:pPr indent="-317500" lvl="0" marL="914400" rtl="0" algn="l">
              <a:lnSpc>
                <a:spcPct val="150000"/>
              </a:lnSpc>
              <a:spcBef>
                <a:spcPts val="1200"/>
              </a:spcBef>
              <a:spcAft>
                <a:spcPts val="0"/>
              </a:spcAft>
              <a:buClr>
                <a:srgbClr val="000000"/>
              </a:buClr>
              <a:buSzPts val="1400"/>
              <a:buFont typeface="Roboto"/>
              <a:buAutoNum type="arabicPeriod"/>
            </a:pPr>
            <a:r>
              <a:rPr lang="en"/>
              <a:t>Nation states</a:t>
            </a:r>
            <a:endParaRPr/>
          </a:p>
          <a:p>
            <a:pPr indent="-317500" lvl="0" marL="914400" rtl="0" algn="l">
              <a:lnSpc>
                <a:spcPct val="150000"/>
              </a:lnSpc>
              <a:spcBef>
                <a:spcPts val="0"/>
              </a:spcBef>
              <a:spcAft>
                <a:spcPts val="0"/>
              </a:spcAft>
              <a:buClr>
                <a:srgbClr val="000000"/>
              </a:buClr>
              <a:buSzPts val="1400"/>
              <a:buFont typeface="Roboto"/>
              <a:buAutoNum type="arabicPeriod"/>
            </a:pPr>
            <a:r>
              <a:rPr lang="en"/>
              <a:t>Organized crime </a:t>
            </a:r>
            <a:endParaRPr/>
          </a:p>
          <a:p>
            <a:pPr indent="-317500" lvl="0" marL="914400" rtl="0" algn="l">
              <a:lnSpc>
                <a:spcPct val="150000"/>
              </a:lnSpc>
              <a:spcBef>
                <a:spcPts val="0"/>
              </a:spcBef>
              <a:spcAft>
                <a:spcPts val="0"/>
              </a:spcAft>
              <a:buClr>
                <a:srgbClr val="000000"/>
              </a:buClr>
              <a:buSzPts val="1400"/>
              <a:buFont typeface="Roboto"/>
              <a:buAutoNum type="arabicPeriod"/>
            </a:pPr>
            <a:r>
              <a:rPr lang="en"/>
              <a:t>Script kiddies</a:t>
            </a:r>
            <a:endParaRPr/>
          </a:p>
          <a:p>
            <a:pPr indent="-317500" lvl="0" marL="914400" rtl="0" algn="l">
              <a:lnSpc>
                <a:spcPct val="150000"/>
              </a:lnSpc>
              <a:spcBef>
                <a:spcPts val="0"/>
              </a:spcBef>
              <a:spcAft>
                <a:spcPts val="0"/>
              </a:spcAft>
              <a:buClr>
                <a:srgbClr val="000000"/>
              </a:buClr>
              <a:buSzPts val="1400"/>
              <a:buFont typeface="Roboto"/>
              <a:buAutoNum type="arabicPeriod"/>
            </a:pPr>
            <a:r>
              <a:rPr lang="en"/>
              <a:t>Hacktivist groups</a:t>
            </a:r>
            <a:endParaRPr/>
          </a:p>
          <a:p>
            <a:pPr indent="0" lvl="0" marL="0" rtl="0" algn="l">
              <a:lnSpc>
                <a:spcPct val="150000"/>
              </a:lnSpc>
              <a:spcBef>
                <a:spcPts val="1200"/>
              </a:spcBef>
              <a:spcAft>
                <a:spcPts val="800"/>
              </a:spcAft>
              <a:buNone/>
            </a:pPr>
            <a:r>
              <a:t/>
            </a:r>
            <a:endParaRPr sz="1800"/>
          </a:p>
        </p:txBody>
      </p:sp>
      <p:pic>
        <p:nvPicPr>
          <p:cNvPr id="2402" name="Google Shape;2402;p142"/>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6" name="Shape 2406"/>
        <p:cNvGrpSpPr/>
        <p:nvPr/>
      </p:nvGrpSpPr>
      <p:grpSpPr>
        <a:xfrm>
          <a:off x="0" y="0"/>
          <a:ext cx="0" cy="0"/>
          <a:chOff x="0" y="0"/>
          <a:chExt cx="0" cy="0"/>
        </a:xfrm>
      </p:grpSpPr>
      <p:sp>
        <p:nvSpPr>
          <p:cNvPr id="2407" name="Google Shape;2407;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1: </a:t>
            </a:r>
            <a:endParaRPr>
              <a:solidFill>
                <a:srgbClr val="0B5394"/>
              </a:solidFill>
            </a:endParaRPr>
          </a:p>
        </p:txBody>
      </p:sp>
      <p:sp>
        <p:nvSpPr>
          <p:cNvPr id="2408" name="Google Shape;2408;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9" name="Google Shape;2409;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10" name="Google Shape;2410;p143"/>
          <p:cNvSpPr txBox="1"/>
          <p:nvPr>
            <p:ph idx="3" type="body"/>
          </p:nvPr>
        </p:nvSpPr>
        <p:spPr>
          <a:xfrm>
            <a:off x="0" y="811775"/>
            <a:ext cx="9144000" cy="17646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t>Which of the following threat actors or threat actor groups is most likely to have the best funding to hire and sustain a group of hackers?</a:t>
            </a:r>
            <a:endParaRPr/>
          </a:p>
          <a:p>
            <a:pPr indent="-317500" lvl="0" marL="914400" rtl="0" algn="l">
              <a:lnSpc>
                <a:spcPct val="150000"/>
              </a:lnSpc>
              <a:spcBef>
                <a:spcPts val="1200"/>
              </a:spcBef>
              <a:spcAft>
                <a:spcPts val="0"/>
              </a:spcAft>
              <a:buClr>
                <a:srgbClr val="000000"/>
              </a:buClr>
              <a:buSzPts val="1400"/>
              <a:buFont typeface="Roboto"/>
              <a:buAutoNum type="arabicPeriod"/>
            </a:pPr>
            <a:r>
              <a:rPr lang="en">
                <a:highlight>
                  <a:srgbClr val="FFFF00"/>
                </a:highlight>
              </a:rPr>
              <a:t>Nation states</a:t>
            </a:r>
            <a:endParaRPr>
              <a:highlight>
                <a:srgbClr val="FFFF00"/>
              </a:highlight>
            </a:endParaRPr>
          </a:p>
          <a:p>
            <a:pPr indent="-317500" lvl="0" marL="914400" rtl="0" algn="l">
              <a:lnSpc>
                <a:spcPct val="150000"/>
              </a:lnSpc>
              <a:spcBef>
                <a:spcPts val="0"/>
              </a:spcBef>
              <a:spcAft>
                <a:spcPts val="0"/>
              </a:spcAft>
              <a:buClr>
                <a:srgbClr val="000000"/>
              </a:buClr>
              <a:buSzPts val="1400"/>
              <a:buFont typeface="Roboto"/>
              <a:buAutoNum type="arabicPeriod"/>
            </a:pPr>
            <a:r>
              <a:rPr lang="en"/>
              <a:t>Organized crime </a:t>
            </a:r>
            <a:endParaRPr/>
          </a:p>
          <a:p>
            <a:pPr indent="-317500" lvl="0" marL="914400" rtl="0" algn="l">
              <a:lnSpc>
                <a:spcPct val="150000"/>
              </a:lnSpc>
              <a:spcBef>
                <a:spcPts val="0"/>
              </a:spcBef>
              <a:spcAft>
                <a:spcPts val="0"/>
              </a:spcAft>
              <a:buClr>
                <a:srgbClr val="000000"/>
              </a:buClr>
              <a:buSzPts val="1400"/>
              <a:buFont typeface="Roboto"/>
              <a:buAutoNum type="arabicPeriod"/>
            </a:pPr>
            <a:r>
              <a:rPr lang="en"/>
              <a:t>Script kiddies</a:t>
            </a:r>
            <a:endParaRPr/>
          </a:p>
          <a:p>
            <a:pPr indent="-317500" lvl="0" marL="914400" rtl="0" algn="l">
              <a:lnSpc>
                <a:spcPct val="150000"/>
              </a:lnSpc>
              <a:spcBef>
                <a:spcPts val="0"/>
              </a:spcBef>
              <a:spcAft>
                <a:spcPts val="0"/>
              </a:spcAft>
              <a:buClr>
                <a:srgbClr val="000000"/>
              </a:buClr>
              <a:buSzPts val="1400"/>
              <a:buFont typeface="Roboto"/>
              <a:buAutoNum type="arabicPeriod"/>
            </a:pPr>
            <a:r>
              <a:rPr lang="en"/>
              <a:t>Hacktivist groups</a:t>
            </a:r>
            <a:endParaRPr/>
          </a:p>
          <a:p>
            <a:pPr indent="0" lvl="0" marL="0" rtl="0" algn="l">
              <a:lnSpc>
                <a:spcPct val="150000"/>
              </a:lnSpc>
              <a:spcBef>
                <a:spcPts val="1200"/>
              </a:spcBef>
              <a:spcAft>
                <a:spcPts val="800"/>
              </a:spcAft>
              <a:buNone/>
            </a:pPr>
            <a:r>
              <a:t/>
            </a:r>
            <a:endParaRPr sz="1800"/>
          </a:p>
        </p:txBody>
      </p:sp>
      <p:sp>
        <p:nvSpPr>
          <p:cNvPr id="2411" name="Google Shape;2411;p143"/>
          <p:cNvSpPr txBox="1"/>
          <p:nvPr/>
        </p:nvSpPr>
        <p:spPr>
          <a:xfrm>
            <a:off x="230025" y="2760375"/>
            <a:ext cx="8639700" cy="21021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24292E"/>
                </a:solidFill>
                <a:latin typeface="Roboto"/>
                <a:ea typeface="Roboto"/>
                <a:cs typeface="Roboto"/>
                <a:sym typeface="Roboto"/>
              </a:rPr>
              <a:t>Extended Explanation: </a:t>
            </a:r>
            <a:endParaRPr b="1">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Nation states have tax revenues, backing from large companies, and/or wealthy benefactors who fund malicious activities.</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Well-funded, organized crime does not have the resources of an entire nation behind them.</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Script kiddies do not have any funding because they are typically young and inexperienced and do not qualify for any backing.</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Hacktivist groups might have minor funding from opposing viewpoint factions but the funding is not significant nor comparable to nation states.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5" name="Shape 2415"/>
        <p:cNvGrpSpPr/>
        <p:nvPr/>
      </p:nvGrpSpPr>
      <p:grpSpPr>
        <a:xfrm>
          <a:off x="0" y="0"/>
          <a:ext cx="0" cy="0"/>
          <a:chOff x="0" y="0"/>
          <a:chExt cx="0" cy="0"/>
        </a:xfrm>
      </p:grpSpPr>
      <p:sp>
        <p:nvSpPr>
          <p:cNvPr id="2416" name="Google Shape;2416;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2: </a:t>
            </a:r>
            <a:endParaRPr>
              <a:solidFill>
                <a:srgbClr val="0B5394"/>
              </a:solidFill>
            </a:endParaRPr>
          </a:p>
        </p:txBody>
      </p:sp>
      <p:sp>
        <p:nvSpPr>
          <p:cNvPr id="2417" name="Google Shape;2417;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8" name="Google Shape;2418;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19" name="Google Shape;2419;p144"/>
          <p:cNvSpPr txBox="1"/>
          <p:nvPr>
            <p:ph idx="3" type="body"/>
          </p:nvPr>
        </p:nvSpPr>
        <p:spPr>
          <a:xfrm>
            <a:off x="0" y="719875"/>
            <a:ext cx="9144000" cy="3622200"/>
          </a:xfrm>
          <a:prstGeom prst="rect">
            <a:avLst/>
          </a:prstGeom>
        </p:spPr>
        <p:txBody>
          <a:bodyPr anchorCtr="0" anchor="t" bIns="914400" lIns="457200" spcFirstLastPara="1" rIns="457200" wrap="square" tIns="0">
            <a:noAutofit/>
          </a:bodyPr>
          <a:lstStyle/>
          <a:p>
            <a:pPr indent="0" lvl="0" marL="0" rtl="0" algn="l">
              <a:lnSpc>
                <a:spcPct val="113000"/>
              </a:lnSpc>
              <a:spcBef>
                <a:spcPts val="500"/>
              </a:spcBef>
              <a:spcAft>
                <a:spcPts val="0"/>
              </a:spcAft>
              <a:buNone/>
            </a:pPr>
            <a:r>
              <a:rPr lang="en"/>
              <a:t>Which feature of insider threat actors makes them especially dangerous to an organization?</a:t>
            </a:r>
            <a:endParaRPr/>
          </a:p>
          <a:p>
            <a:pPr indent="-317500" lvl="0" marL="914400" rtl="0" algn="l">
              <a:lnSpc>
                <a:spcPct val="113000"/>
              </a:lnSpc>
              <a:spcBef>
                <a:spcPts val="500"/>
              </a:spcBef>
              <a:spcAft>
                <a:spcPts val="0"/>
              </a:spcAft>
              <a:buClr>
                <a:srgbClr val="000000"/>
              </a:buClr>
              <a:buSzPts val="1400"/>
              <a:buFont typeface="Roboto"/>
              <a:buAutoNum type="arabicPeriod"/>
            </a:pPr>
            <a:r>
              <a:rPr lang="en"/>
              <a:t>They have unrestricted access to sensitive data and information.</a:t>
            </a:r>
            <a:endParaRPr/>
          </a:p>
          <a:p>
            <a:pPr indent="-317500" lvl="0" marL="914400" rtl="0" algn="l">
              <a:lnSpc>
                <a:spcPct val="113000"/>
              </a:lnSpc>
              <a:spcBef>
                <a:spcPts val="500"/>
              </a:spcBef>
              <a:spcAft>
                <a:spcPts val="0"/>
              </a:spcAft>
              <a:buClr>
                <a:srgbClr val="000000"/>
              </a:buClr>
              <a:buSzPts val="1400"/>
              <a:buFont typeface="Roboto"/>
              <a:buAutoNum type="arabicPeriod"/>
            </a:pPr>
            <a:r>
              <a:rPr lang="en"/>
              <a:t>They oppose the organization’s political or ideological goals</a:t>
            </a:r>
            <a:endParaRPr/>
          </a:p>
          <a:p>
            <a:pPr indent="-317500" lvl="0" marL="914400" rtl="0" algn="l">
              <a:lnSpc>
                <a:spcPct val="113000"/>
              </a:lnSpc>
              <a:spcBef>
                <a:spcPts val="500"/>
              </a:spcBef>
              <a:spcAft>
                <a:spcPts val="0"/>
              </a:spcAft>
              <a:buClr>
                <a:srgbClr val="000000"/>
              </a:buClr>
              <a:buSzPts val="1400"/>
              <a:buFont typeface="Roboto"/>
              <a:buAutoNum type="arabicPeriod"/>
            </a:pPr>
            <a:r>
              <a:rPr lang="en"/>
              <a:t>They launch advanced persistent attacks (APTs) against their own organization </a:t>
            </a:r>
            <a:endParaRPr/>
          </a:p>
          <a:p>
            <a:pPr indent="-317500" lvl="0" marL="914400" rtl="0" algn="l">
              <a:lnSpc>
                <a:spcPct val="113000"/>
              </a:lnSpc>
              <a:spcBef>
                <a:spcPts val="500"/>
              </a:spcBef>
              <a:spcAft>
                <a:spcPts val="0"/>
              </a:spcAft>
              <a:buClr>
                <a:srgbClr val="000000"/>
              </a:buClr>
              <a:buSzPts val="1400"/>
              <a:buFont typeface="Roboto"/>
              <a:buAutoNum type="arabicPeriod"/>
            </a:pPr>
            <a:r>
              <a:rPr lang="en"/>
              <a:t>They use canned threat programs to launch their attacks</a:t>
            </a:r>
            <a:endParaRPr/>
          </a:p>
          <a:p>
            <a:pPr indent="0" lvl="0" marL="914400" rtl="0" algn="l">
              <a:lnSpc>
                <a:spcPct val="150000"/>
              </a:lnSpc>
              <a:spcBef>
                <a:spcPts val="500"/>
              </a:spcBef>
              <a:spcAft>
                <a:spcPts val="0"/>
              </a:spcAft>
              <a:buNone/>
            </a:pPr>
            <a:r>
              <a:t/>
            </a:r>
            <a:endParaRPr/>
          </a:p>
          <a:p>
            <a:pPr indent="0" lvl="0" marL="0" rtl="0" algn="l">
              <a:lnSpc>
                <a:spcPct val="150000"/>
              </a:lnSpc>
              <a:spcBef>
                <a:spcPts val="1200"/>
              </a:spcBef>
              <a:spcAft>
                <a:spcPts val="800"/>
              </a:spcAft>
              <a:buNone/>
            </a:pPr>
            <a:r>
              <a:t/>
            </a:r>
            <a:endParaRPr/>
          </a:p>
        </p:txBody>
      </p:sp>
      <p:pic>
        <p:nvPicPr>
          <p:cNvPr id="2420" name="Google Shape;2420;p144"/>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4" name="Shape 2424"/>
        <p:cNvGrpSpPr/>
        <p:nvPr/>
      </p:nvGrpSpPr>
      <p:grpSpPr>
        <a:xfrm>
          <a:off x="0" y="0"/>
          <a:ext cx="0" cy="0"/>
          <a:chOff x="0" y="0"/>
          <a:chExt cx="0" cy="0"/>
        </a:xfrm>
      </p:grpSpPr>
      <p:sp>
        <p:nvSpPr>
          <p:cNvPr id="2425" name="Google Shape;2425;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2: </a:t>
            </a:r>
            <a:endParaRPr>
              <a:solidFill>
                <a:srgbClr val="0B5394"/>
              </a:solidFill>
            </a:endParaRPr>
          </a:p>
        </p:txBody>
      </p:sp>
      <p:sp>
        <p:nvSpPr>
          <p:cNvPr id="2426" name="Google Shape;2426;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7" name="Google Shape;2427;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28" name="Google Shape;2428;p145"/>
          <p:cNvSpPr txBox="1"/>
          <p:nvPr>
            <p:ph idx="3" type="body"/>
          </p:nvPr>
        </p:nvSpPr>
        <p:spPr>
          <a:xfrm>
            <a:off x="0" y="719875"/>
            <a:ext cx="9144000" cy="1733100"/>
          </a:xfrm>
          <a:prstGeom prst="rect">
            <a:avLst/>
          </a:prstGeom>
        </p:spPr>
        <p:txBody>
          <a:bodyPr anchorCtr="0" anchor="t" bIns="914400" lIns="457200" spcFirstLastPara="1" rIns="457200" wrap="square" tIns="0">
            <a:noAutofit/>
          </a:bodyPr>
          <a:lstStyle/>
          <a:p>
            <a:pPr indent="0" lvl="0" marL="0" rtl="0" algn="l">
              <a:lnSpc>
                <a:spcPct val="114000"/>
              </a:lnSpc>
              <a:spcBef>
                <a:spcPts val="500"/>
              </a:spcBef>
              <a:spcAft>
                <a:spcPts val="0"/>
              </a:spcAft>
              <a:buNone/>
            </a:pPr>
            <a:r>
              <a:rPr lang="en"/>
              <a:t>Which feature of insider threat actors makes them especially dangerous to an organization?</a:t>
            </a:r>
            <a:endParaRPr/>
          </a:p>
          <a:p>
            <a:pPr indent="-317500" lvl="0" marL="914400" rtl="0" algn="l">
              <a:lnSpc>
                <a:spcPct val="114000"/>
              </a:lnSpc>
              <a:spcBef>
                <a:spcPts val="500"/>
              </a:spcBef>
              <a:spcAft>
                <a:spcPts val="0"/>
              </a:spcAft>
              <a:buClr>
                <a:srgbClr val="000000"/>
              </a:buClr>
              <a:buSzPts val="1400"/>
              <a:buFont typeface="Roboto"/>
              <a:buAutoNum type="arabicPeriod"/>
            </a:pPr>
            <a:r>
              <a:rPr lang="en">
                <a:highlight>
                  <a:srgbClr val="FFFF00"/>
                </a:highlight>
              </a:rPr>
              <a:t>They have unrestricted access to sensitive data and information.</a:t>
            </a:r>
            <a:endParaRPr>
              <a:highlight>
                <a:srgbClr val="FFFF00"/>
              </a:highlight>
            </a:endParaRPr>
          </a:p>
          <a:p>
            <a:pPr indent="-317500" lvl="0" marL="914400" rtl="0" algn="l">
              <a:lnSpc>
                <a:spcPct val="114000"/>
              </a:lnSpc>
              <a:spcBef>
                <a:spcPts val="500"/>
              </a:spcBef>
              <a:spcAft>
                <a:spcPts val="0"/>
              </a:spcAft>
              <a:buClr>
                <a:srgbClr val="000000"/>
              </a:buClr>
              <a:buSzPts val="1400"/>
              <a:buFont typeface="Roboto"/>
              <a:buAutoNum type="arabicPeriod"/>
            </a:pPr>
            <a:r>
              <a:rPr lang="en"/>
              <a:t>They oppose the organization’s political or ideological goals</a:t>
            </a:r>
            <a:endParaRPr/>
          </a:p>
          <a:p>
            <a:pPr indent="-317500" lvl="0" marL="914400" rtl="0" algn="l">
              <a:lnSpc>
                <a:spcPct val="114000"/>
              </a:lnSpc>
              <a:spcBef>
                <a:spcPts val="500"/>
              </a:spcBef>
              <a:spcAft>
                <a:spcPts val="0"/>
              </a:spcAft>
              <a:buClr>
                <a:srgbClr val="000000"/>
              </a:buClr>
              <a:buSzPts val="1400"/>
              <a:buFont typeface="Roboto"/>
              <a:buAutoNum type="arabicPeriod"/>
            </a:pPr>
            <a:r>
              <a:rPr lang="en"/>
              <a:t>They launch advanced persistent attacks (APTs) against their own organization </a:t>
            </a:r>
            <a:endParaRPr/>
          </a:p>
          <a:p>
            <a:pPr indent="-317500" lvl="0" marL="914400" rtl="0" algn="l">
              <a:lnSpc>
                <a:spcPct val="114000"/>
              </a:lnSpc>
              <a:spcBef>
                <a:spcPts val="500"/>
              </a:spcBef>
              <a:spcAft>
                <a:spcPts val="0"/>
              </a:spcAft>
              <a:buClr>
                <a:srgbClr val="000000"/>
              </a:buClr>
              <a:buSzPts val="1400"/>
              <a:buFont typeface="Roboto"/>
              <a:buAutoNum type="arabicPeriod"/>
            </a:pPr>
            <a:r>
              <a:rPr lang="en"/>
              <a:t>They use canned threat programs to launch their attacks</a:t>
            </a:r>
            <a:endParaRPr/>
          </a:p>
          <a:p>
            <a:pPr indent="0" lvl="0" marL="914400" rtl="0" algn="l">
              <a:lnSpc>
                <a:spcPct val="150000"/>
              </a:lnSpc>
              <a:spcBef>
                <a:spcPts val="500"/>
              </a:spcBef>
              <a:spcAft>
                <a:spcPts val="0"/>
              </a:spcAft>
              <a:buNone/>
            </a:pPr>
            <a:r>
              <a:t/>
            </a:r>
            <a:endParaRPr/>
          </a:p>
          <a:p>
            <a:pPr indent="0" lvl="0" marL="0" rtl="0" algn="l">
              <a:lnSpc>
                <a:spcPct val="150000"/>
              </a:lnSpc>
              <a:spcBef>
                <a:spcPts val="1200"/>
              </a:spcBef>
              <a:spcAft>
                <a:spcPts val="800"/>
              </a:spcAft>
              <a:buNone/>
            </a:pPr>
            <a:r>
              <a:t/>
            </a:r>
            <a:endParaRPr/>
          </a:p>
        </p:txBody>
      </p:sp>
      <p:sp>
        <p:nvSpPr>
          <p:cNvPr id="2429" name="Google Shape;2429;p145"/>
          <p:cNvSpPr txBox="1"/>
          <p:nvPr/>
        </p:nvSpPr>
        <p:spPr>
          <a:xfrm>
            <a:off x="252150" y="2714375"/>
            <a:ext cx="8639700" cy="22023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300"/>
              </a:spcBef>
              <a:spcAft>
                <a:spcPts val="0"/>
              </a:spcAft>
              <a:buNone/>
            </a:pPr>
            <a:r>
              <a:rPr b="1" lang="en">
                <a:solidFill>
                  <a:srgbClr val="24292E"/>
                </a:solidFill>
                <a:latin typeface="Roboto"/>
                <a:ea typeface="Roboto"/>
                <a:cs typeface="Roboto"/>
                <a:sym typeface="Roboto"/>
              </a:rPr>
              <a:t>Extended Explanation</a:t>
            </a:r>
            <a:endParaRPr b="1">
              <a:solidFill>
                <a:srgbClr val="24292E"/>
              </a:solidFill>
              <a:latin typeface="Roboto"/>
              <a:ea typeface="Roboto"/>
              <a:cs typeface="Roboto"/>
              <a:sym typeface="Roboto"/>
            </a:endParaRPr>
          </a:p>
          <a:p>
            <a:pPr indent="-317500" lvl="0" marL="457200" rtl="0" algn="l">
              <a:lnSpc>
                <a:spcPct val="113000"/>
              </a:lnSpc>
              <a:spcBef>
                <a:spcPts val="300"/>
              </a:spcBef>
              <a:spcAft>
                <a:spcPts val="0"/>
              </a:spcAft>
              <a:buClr>
                <a:srgbClr val="24292E"/>
              </a:buClr>
              <a:buSzPts val="1400"/>
              <a:buFont typeface="Roboto"/>
              <a:buChar char="●"/>
            </a:pPr>
            <a:r>
              <a:rPr lang="en">
                <a:solidFill>
                  <a:srgbClr val="24292E"/>
                </a:solidFill>
                <a:latin typeface="Roboto"/>
                <a:ea typeface="Roboto"/>
                <a:cs typeface="Roboto"/>
                <a:sym typeface="Roboto"/>
              </a:rPr>
              <a:t>Insider actors are so dangerous because they have unrestricted access to sensitive data and information. That data can then be easily stolen or leaked by someone with appropriate access.</a:t>
            </a:r>
            <a:endParaRPr>
              <a:solidFill>
                <a:srgbClr val="24292E"/>
              </a:solidFill>
              <a:latin typeface="Roboto"/>
              <a:ea typeface="Roboto"/>
              <a:cs typeface="Roboto"/>
              <a:sym typeface="Roboto"/>
            </a:endParaRPr>
          </a:p>
          <a:p>
            <a:pPr indent="-317500" lvl="0" marL="457200" rtl="0" algn="l">
              <a:lnSpc>
                <a:spcPct val="113000"/>
              </a:lnSpc>
              <a:spcBef>
                <a:spcPts val="300"/>
              </a:spcBef>
              <a:spcAft>
                <a:spcPts val="0"/>
              </a:spcAft>
              <a:buClr>
                <a:srgbClr val="24292E"/>
              </a:buClr>
              <a:buSzPts val="1400"/>
              <a:buFont typeface="Roboto"/>
              <a:buChar char="●"/>
            </a:pPr>
            <a:r>
              <a:rPr lang="en">
                <a:solidFill>
                  <a:srgbClr val="24292E"/>
                </a:solidFill>
                <a:latin typeface="Roboto"/>
                <a:ea typeface="Roboto"/>
                <a:cs typeface="Roboto"/>
                <a:sym typeface="Roboto"/>
              </a:rPr>
              <a:t>The insider would prefer to stay in stealth mode and an APT will give away their intent.</a:t>
            </a:r>
            <a:endParaRPr>
              <a:solidFill>
                <a:srgbClr val="24292E"/>
              </a:solidFill>
              <a:latin typeface="Roboto"/>
              <a:ea typeface="Roboto"/>
              <a:cs typeface="Roboto"/>
              <a:sym typeface="Roboto"/>
            </a:endParaRPr>
          </a:p>
          <a:p>
            <a:pPr indent="-317500" lvl="0" marL="457200" rtl="0" algn="l">
              <a:lnSpc>
                <a:spcPct val="113000"/>
              </a:lnSpc>
              <a:spcBef>
                <a:spcPts val="300"/>
              </a:spcBef>
              <a:spcAft>
                <a:spcPts val="0"/>
              </a:spcAft>
              <a:buClr>
                <a:srgbClr val="24292E"/>
              </a:buClr>
              <a:buSzPts val="1400"/>
              <a:buFont typeface="Roboto"/>
              <a:buChar char="●"/>
            </a:pPr>
            <a:r>
              <a:rPr lang="en">
                <a:solidFill>
                  <a:srgbClr val="24292E"/>
                </a:solidFill>
                <a:latin typeface="Roboto"/>
                <a:ea typeface="Roboto"/>
                <a:cs typeface="Roboto"/>
                <a:sym typeface="Roboto"/>
              </a:rPr>
              <a:t>A hacktivist would oppose the organization’s political or ideological goals. An insider would never reveal this oppositional nature.</a:t>
            </a:r>
            <a:endParaRPr>
              <a:solidFill>
                <a:srgbClr val="24292E"/>
              </a:solidFill>
              <a:latin typeface="Roboto"/>
              <a:ea typeface="Roboto"/>
              <a:cs typeface="Roboto"/>
              <a:sym typeface="Roboto"/>
            </a:endParaRPr>
          </a:p>
          <a:p>
            <a:pPr indent="-317500" lvl="0" marL="457200" rtl="0" algn="l">
              <a:lnSpc>
                <a:spcPct val="113000"/>
              </a:lnSpc>
              <a:spcBef>
                <a:spcPts val="300"/>
              </a:spcBef>
              <a:spcAft>
                <a:spcPts val="300"/>
              </a:spcAft>
              <a:buClr>
                <a:srgbClr val="24292E"/>
              </a:buClr>
              <a:buSzPts val="1400"/>
              <a:buFont typeface="Roboto"/>
              <a:buChar char="●"/>
            </a:pPr>
            <a:r>
              <a:rPr lang="en">
                <a:solidFill>
                  <a:srgbClr val="24292E"/>
                </a:solidFill>
                <a:latin typeface="Roboto"/>
                <a:ea typeface="Roboto"/>
                <a:cs typeface="Roboto"/>
                <a:sym typeface="Roboto"/>
              </a:rPr>
              <a:t>Script kiddies use prebuilt or canned programs for attacks. Such attacks would likely give away the insider’s position and intent.</a:t>
            </a:r>
            <a:endParaRPr b="1">
              <a:solidFill>
                <a:srgbClr val="24292E"/>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3" name="Shape 2433"/>
        <p:cNvGrpSpPr/>
        <p:nvPr/>
      </p:nvGrpSpPr>
      <p:grpSpPr>
        <a:xfrm>
          <a:off x="0" y="0"/>
          <a:ext cx="0" cy="0"/>
          <a:chOff x="0" y="0"/>
          <a:chExt cx="0" cy="0"/>
        </a:xfrm>
      </p:grpSpPr>
      <p:sp>
        <p:nvSpPr>
          <p:cNvPr id="2434" name="Google Shape;2434;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3: </a:t>
            </a:r>
            <a:endParaRPr>
              <a:solidFill>
                <a:srgbClr val="0B5394"/>
              </a:solidFill>
            </a:endParaRPr>
          </a:p>
        </p:txBody>
      </p:sp>
      <p:sp>
        <p:nvSpPr>
          <p:cNvPr id="2435" name="Google Shape;2435;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6" name="Google Shape;2436;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37" name="Google Shape;2437;p146"/>
          <p:cNvSpPr txBox="1"/>
          <p:nvPr>
            <p:ph idx="3" type="body"/>
          </p:nvPr>
        </p:nvSpPr>
        <p:spPr>
          <a:xfrm>
            <a:off x="0" y="736100"/>
            <a:ext cx="9144000" cy="3872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t>Of the several types of threat actors, which one is a novice with little experience as a hacker?</a:t>
            </a:r>
            <a:endParaRPr>
              <a:highlight>
                <a:srgbClr val="FFFFFF"/>
              </a:highlight>
            </a:endParaRPr>
          </a:p>
          <a:p>
            <a:pPr indent="-317500" lvl="0" marL="914400" rtl="0" algn="l">
              <a:lnSpc>
                <a:spcPct val="150000"/>
              </a:lnSpc>
              <a:spcBef>
                <a:spcPts val="0"/>
              </a:spcBef>
              <a:spcAft>
                <a:spcPts val="0"/>
              </a:spcAft>
              <a:buClr>
                <a:srgbClr val="000000"/>
              </a:buClr>
              <a:buSzPts val="1400"/>
              <a:buFont typeface="Roboto"/>
              <a:buAutoNum type="arabicPeriod"/>
            </a:pPr>
            <a:r>
              <a:rPr lang="en"/>
              <a:t>Insider </a:t>
            </a:r>
            <a:endParaRPr/>
          </a:p>
          <a:p>
            <a:pPr indent="-317500" lvl="0" marL="914400" rtl="0" algn="l">
              <a:lnSpc>
                <a:spcPct val="150000"/>
              </a:lnSpc>
              <a:spcBef>
                <a:spcPts val="0"/>
              </a:spcBef>
              <a:spcAft>
                <a:spcPts val="0"/>
              </a:spcAft>
              <a:buClr>
                <a:srgbClr val="000000"/>
              </a:buClr>
              <a:buSzPts val="1400"/>
              <a:buFont typeface="Roboto"/>
              <a:buAutoNum type="arabicPeriod"/>
            </a:pPr>
            <a:r>
              <a:rPr lang="en">
                <a:highlight>
                  <a:srgbClr val="FFFFFF"/>
                </a:highlight>
              </a:rPr>
              <a:t>Script Kiddie</a:t>
            </a:r>
            <a:endParaRPr>
              <a:highlight>
                <a:srgbClr val="FFFFFF"/>
              </a:highlight>
            </a:endParaRPr>
          </a:p>
          <a:p>
            <a:pPr indent="-317500" lvl="0" marL="914400" rtl="0" algn="l">
              <a:lnSpc>
                <a:spcPct val="150000"/>
              </a:lnSpc>
              <a:spcBef>
                <a:spcPts val="0"/>
              </a:spcBef>
              <a:spcAft>
                <a:spcPts val="0"/>
              </a:spcAft>
              <a:buClr>
                <a:srgbClr val="000000"/>
              </a:buClr>
              <a:buSzPts val="1400"/>
              <a:buFont typeface="Roboto"/>
              <a:buAutoNum type="arabicPeriod"/>
            </a:pPr>
            <a:r>
              <a:rPr lang="en">
                <a:highlight>
                  <a:srgbClr val="FFFFFF"/>
                </a:highlight>
              </a:rPr>
              <a:t>Competitor</a:t>
            </a:r>
            <a:endParaRPr/>
          </a:p>
          <a:p>
            <a:pPr indent="-317500" lvl="0" marL="914400" rtl="0" algn="l">
              <a:lnSpc>
                <a:spcPct val="150000"/>
              </a:lnSpc>
              <a:spcBef>
                <a:spcPts val="0"/>
              </a:spcBef>
              <a:spcAft>
                <a:spcPts val="0"/>
              </a:spcAft>
              <a:buClr>
                <a:srgbClr val="000000"/>
              </a:buClr>
              <a:buSzPts val="1400"/>
              <a:buFont typeface="Roboto"/>
              <a:buAutoNum type="arabicPeriod"/>
            </a:pPr>
            <a:r>
              <a:rPr lang="en">
                <a:highlight>
                  <a:srgbClr val="FFFFFF"/>
                </a:highlight>
              </a:rPr>
              <a:t>Hacktivist groups</a:t>
            </a:r>
            <a:endParaRPr/>
          </a:p>
          <a:p>
            <a:pPr indent="0" lvl="0" marL="0" rtl="0" algn="l">
              <a:lnSpc>
                <a:spcPct val="150000"/>
              </a:lnSpc>
              <a:spcBef>
                <a:spcPts val="1200"/>
              </a:spcBef>
              <a:spcAft>
                <a:spcPts val="800"/>
              </a:spcAft>
              <a:buNone/>
            </a:pPr>
            <a:r>
              <a:t/>
            </a:r>
            <a:endParaRPr sz="1800"/>
          </a:p>
        </p:txBody>
      </p:sp>
      <p:pic>
        <p:nvPicPr>
          <p:cNvPr id="2438" name="Google Shape;2438;p146"/>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2" name="Shape 2442"/>
        <p:cNvGrpSpPr/>
        <p:nvPr/>
      </p:nvGrpSpPr>
      <p:grpSpPr>
        <a:xfrm>
          <a:off x="0" y="0"/>
          <a:ext cx="0" cy="0"/>
          <a:chOff x="0" y="0"/>
          <a:chExt cx="0" cy="0"/>
        </a:xfrm>
      </p:grpSpPr>
      <p:sp>
        <p:nvSpPr>
          <p:cNvPr id="2443" name="Google Shape;2443;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3: </a:t>
            </a:r>
            <a:endParaRPr>
              <a:solidFill>
                <a:srgbClr val="0B5394"/>
              </a:solidFill>
            </a:endParaRPr>
          </a:p>
        </p:txBody>
      </p:sp>
      <p:sp>
        <p:nvSpPr>
          <p:cNvPr id="2444" name="Google Shape;2444;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5" name="Google Shape;2445;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46" name="Google Shape;2446;p147"/>
          <p:cNvSpPr txBox="1"/>
          <p:nvPr>
            <p:ph idx="3" type="body"/>
          </p:nvPr>
        </p:nvSpPr>
        <p:spPr>
          <a:xfrm>
            <a:off x="0" y="736100"/>
            <a:ext cx="9144000" cy="3872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t>Of the several types of threat actors, which one is a novice with little experience as a hacker?</a:t>
            </a:r>
            <a:endParaRPr>
              <a:highlight>
                <a:srgbClr val="FFFFFF"/>
              </a:highlight>
            </a:endParaRPr>
          </a:p>
          <a:p>
            <a:pPr indent="-317500" lvl="0" marL="914400" rtl="0" algn="l">
              <a:lnSpc>
                <a:spcPct val="150000"/>
              </a:lnSpc>
              <a:spcBef>
                <a:spcPts val="0"/>
              </a:spcBef>
              <a:spcAft>
                <a:spcPts val="0"/>
              </a:spcAft>
              <a:buClr>
                <a:srgbClr val="000000"/>
              </a:buClr>
              <a:buSzPts val="1400"/>
              <a:buFont typeface="Roboto"/>
              <a:buAutoNum type="arabicPeriod"/>
            </a:pPr>
            <a:r>
              <a:rPr lang="en"/>
              <a:t>Insider </a:t>
            </a:r>
            <a:endParaRPr/>
          </a:p>
          <a:p>
            <a:pPr indent="-317500" lvl="0" marL="914400" rtl="0" algn="l">
              <a:lnSpc>
                <a:spcPct val="150000"/>
              </a:lnSpc>
              <a:spcBef>
                <a:spcPts val="0"/>
              </a:spcBef>
              <a:spcAft>
                <a:spcPts val="0"/>
              </a:spcAft>
              <a:buClr>
                <a:srgbClr val="000000"/>
              </a:buClr>
              <a:buSzPts val="1400"/>
              <a:buFont typeface="Roboto"/>
              <a:buAutoNum type="arabicPeriod"/>
            </a:pPr>
            <a:r>
              <a:rPr lang="en">
                <a:highlight>
                  <a:srgbClr val="FFFF00"/>
                </a:highlight>
              </a:rPr>
              <a:t>Script Kiddie</a:t>
            </a:r>
            <a:endParaRPr>
              <a:highlight>
                <a:srgbClr val="FFFF00"/>
              </a:highlight>
            </a:endParaRPr>
          </a:p>
          <a:p>
            <a:pPr indent="-317500" lvl="0" marL="914400" rtl="0" algn="l">
              <a:lnSpc>
                <a:spcPct val="150000"/>
              </a:lnSpc>
              <a:spcBef>
                <a:spcPts val="0"/>
              </a:spcBef>
              <a:spcAft>
                <a:spcPts val="0"/>
              </a:spcAft>
              <a:buClr>
                <a:srgbClr val="000000"/>
              </a:buClr>
              <a:buSzPts val="1400"/>
              <a:buFont typeface="Roboto"/>
              <a:buAutoNum type="arabicPeriod"/>
            </a:pPr>
            <a:r>
              <a:rPr lang="en">
                <a:highlight>
                  <a:srgbClr val="FFFFFF"/>
                </a:highlight>
              </a:rPr>
              <a:t>Competitor</a:t>
            </a:r>
            <a:endParaRPr/>
          </a:p>
          <a:p>
            <a:pPr indent="-317500" lvl="0" marL="914400" rtl="0" algn="l">
              <a:lnSpc>
                <a:spcPct val="150000"/>
              </a:lnSpc>
              <a:spcBef>
                <a:spcPts val="0"/>
              </a:spcBef>
              <a:spcAft>
                <a:spcPts val="0"/>
              </a:spcAft>
              <a:buClr>
                <a:srgbClr val="000000"/>
              </a:buClr>
              <a:buSzPts val="1400"/>
              <a:buFont typeface="Roboto"/>
              <a:buAutoNum type="arabicPeriod"/>
            </a:pPr>
            <a:r>
              <a:rPr lang="en">
                <a:highlight>
                  <a:srgbClr val="FFFFFF"/>
                </a:highlight>
              </a:rPr>
              <a:t>Hacktivist groups</a:t>
            </a:r>
            <a:endParaRPr/>
          </a:p>
          <a:p>
            <a:pPr indent="0" lvl="0" marL="0" rtl="0" algn="l">
              <a:lnSpc>
                <a:spcPct val="150000"/>
              </a:lnSpc>
              <a:spcBef>
                <a:spcPts val="1200"/>
              </a:spcBef>
              <a:spcAft>
                <a:spcPts val="800"/>
              </a:spcAft>
              <a:buNone/>
            </a:pPr>
            <a:r>
              <a:t/>
            </a:r>
            <a:endParaRPr sz="1800"/>
          </a:p>
        </p:txBody>
      </p:sp>
      <p:sp>
        <p:nvSpPr>
          <p:cNvPr id="2447" name="Google Shape;2447;p147"/>
          <p:cNvSpPr txBox="1"/>
          <p:nvPr/>
        </p:nvSpPr>
        <p:spPr>
          <a:xfrm>
            <a:off x="252150" y="2360850"/>
            <a:ext cx="8639700" cy="22479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300"/>
              </a:spcBef>
              <a:spcAft>
                <a:spcPts val="0"/>
              </a:spcAft>
              <a:buNone/>
            </a:pPr>
            <a:r>
              <a:rPr b="1" lang="en">
                <a:latin typeface="Roboto"/>
                <a:ea typeface="Roboto"/>
                <a:cs typeface="Roboto"/>
                <a:sym typeface="Roboto"/>
              </a:rPr>
              <a:t>Extended Explanation</a:t>
            </a:r>
            <a:endParaRPr b="1">
              <a:latin typeface="Roboto"/>
              <a:ea typeface="Roboto"/>
              <a:cs typeface="Roboto"/>
              <a:sym typeface="Roboto"/>
            </a:endParaRPr>
          </a:p>
          <a:p>
            <a:pPr indent="-317500" lvl="0" marL="457200" rtl="0" algn="l">
              <a:lnSpc>
                <a:spcPct val="113000"/>
              </a:lnSpc>
              <a:spcBef>
                <a:spcPts val="300"/>
              </a:spcBef>
              <a:spcAft>
                <a:spcPts val="0"/>
              </a:spcAft>
              <a:buClr>
                <a:schemeClr val="dk1"/>
              </a:buClr>
              <a:buSzPts val="1400"/>
              <a:buFont typeface="Roboto"/>
              <a:buChar char="●"/>
            </a:pPr>
            <a:r>
              <a:rPr lang="en">
                <a:solidFill>
                  <a:schemeClr val="dk1"/>
                </a:solidFill>
                <a:latin typeface="Roboto"/>
                <a:ea typeface="Roboto"/>
                <a:cs typeface="Roboto"/>
                <a:sym typeface="Roboto"/>
              </a:rPr>
              <a:t>Script kiddies use prebuilt or canned programs for attacks. Such attacks would likely give away the insider’s position and intent.</a:t>
            </a:r>
            <a:endParaRPr b="1">
              <a:latin typeface="Roboto"/>
              <a:ea typeface="Roboto"/>
              <a:cs typeface="Roboto"/>
              <a:sym typeface="Roboto"/>
            </a:endParaRPr>
          </a:p>
          <a:p>
            <a:pPr indent="-317500" lvl="0" marL="457200" rtl="0" algn="l">
              <a:lnSpc>
                <a:spcPct val="113000"/>
              </a:lnSpc>
              <a:spcBef>
                <a:spcPts val="300"/>
              </a:spcBef>
              <a:spcAft>
                <a:spcPts val="0"/>
              </a:spcAft>
              <a:buClr>
                <a:srgbClr val="000000"/>
              </a:buClr>
              <a:buSzPts val="1400"/>
              <a:buFont typeface="Roboto"/>
              <a:buChar char="●"/>
            </a:pPr>
            <a:r>
              <a:rPr lang="en">
                <a:latin typeface="Roboto"/>
                <a:ea typeface="Roboto"/>
                <a:cs typeface="Roboto"/>
                <a:sym typeface="Roboto"/>
              </a:rPr>
              <a:t>Insider actors are so dangerous because they have unrestricted access to sensitive data and information. That data can then be easily stolen or leaked by someone with appropriate access.</a:t>
            </a:r>
            <a:endParaRPr>
              <a:latin typeface="Roboto"/>
              <a:ea typeface="Roboto"/>
              <a:cs typeface="Roboto"/>
              <a:sym typeface="Roboto"/>
            </a:endParaRPr>
          </a:p>
          <a:p>
            <a:pPr indent="-317500" lvl="0" marL="457200" rtl="0" algn="l">
              <a:lnSpc>
                <a:spcPct val="113000"/>
              </a:lnSpc>
              <a:spcBef>
                <a:spcPts val="300"/>
              </a:spcBef>
              <a:spcAft>
                <a:spcPts val="0"/>
              </a:spcAft>
              <a:buClr>
                <a:srgbClr val="000000"/>
              </a:buClr>
              <a:buSzPts val="1400"/>
              <a:buFont typeface="Roboto"/>
              <a:buChar char="●"/>
            </a:pPr>
            <a:r>
              <a:rPr lang="en">
                <a:latin typeface="Roboto"/>
                <a:ea typeface="Roboto"/>
                <a:cs typeface="Roboto"/>
                <a:sym typeface="Roboto"/>
              </a:rPr>
              <a:t>The insider would prefer to stay in stealth mode and an APT will give away their intent.</a:t>
            </a:r>
            <a:endParaRPr>
              <a:latin typeface="Roboto"/>
              <a:ea typeface="Roboto"/>
              <a:cs typeface="Roboto"/>
              <a:sym typeface="Roboto"/>
            </a:endParaRPr>
          </a:p>
          <a:p>
            <a:pPr indent="-317500" lvl="0" marL="457200" rtl="0" algn="l">
              <a:lnSpc>
                <a:spcPct val="113000"/>
              </a:lnSpc>
              <a:spcBef>
                <a:spcPts val="300"/>
              </a:spcBef>
              <a:spcAft>
                <a:spcPts val="0"/>
              </a:spcAft>
              <a:buClr>
                <a:srgbClr val="000000"/>
              </a:buClr>
              <a:buSzPts val="1400"/>
              <a:buFont typeface="Roboto"/>
              <a:buChar char="●"/>
            </a:pPr>
            <a:r>
              <a:rPr lang="en">
                <a:latin typeface="Roboto"/>
                <a:ea typeface="Roboto"/>
                <a:cs typeface="Roboto"/>
                <a:sym typeface="Roboto"/>
              </a:rPr>
              <a:t>A hacktivist would oppose the organization’s political or ideological goals. An insider would never reveal this oppositional nature.</a:t>
            </a:r>
            <a:endParaRPr>
              <a:latin typeface="Roboto"/>
              <a:ea typeface="Roboto"/>
              <a:cs typeface="Roboto"/>
              <a:sym typeface="Roboto"/>
            </a:endParaRPr>
          </a:p>
          <a:p>
            <a:pPr indent="0" lvl="0" marL="0" rtl="0" algn="l">
              <a:lnSpc>
                <a:spcPct val="113000"/>
              </a:lnSpc>
              <a:spcBef>
                <a:spcPts val="300"/>
              </a:spcBef>
              <a:spcAft>
                <a:spcPts val="300"/>
              </a:spcAft>
              <a:buNone/>
            </a:pPr>
            <a:r>
              <a:t/>
            </a:r>
            <a:endParaRPr b="1">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1" name="Shape 2451"/>
        <p:cNvGrpSpPr/>
        <p:nvPr/>
      </p:nvGrpSpPr>
      <p:grpSpPr>
        <a:xfrm>
          <a:off x="0" y="0"/>
          <a:ext cx="0" cy="0"/>
          <a:chOff x="0" y="0"/>
          <a:chExt cx="0" cy="0"/>
        </a:xfrm>
      </p:grpSpPr>
      <p:sp>
        <p:nvSpPr>
          <p:cNvPr id="2452" name="Google Shape;2452;p1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6" name="Shape 2456"/>
        <p:cNvGrpSpPr/>
        <p:nvPr/>
      </p:nvGrpSpPr>
      <p:grpSpPr>
        <a:xfrm>
          <a:off x="0" y="0"/>
          <a:ext cx="0" cy="0"/>
          <a:chOff x="0" y="0"/>
          <a:chExt cx="0" cy="0"/>
        </a:xfrm>
      </p:grpSpPr>
      <p:sp>
        <p:nvSpPr>
          <p:cNvPr id="2457" name="Google Shape;2457;p14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Viruses and Worms</a:t>
            </a:r>
            <a:endParaRPr/>
          </a:p>
        </p:txBody>
      </p:sp>
      <p:sp>
        <p:nvSpPr>
          <p:cNvPr id="2458" name="Google Shape;2458;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9" name="Google Shape;2459;p14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0" name="Google Shape;2460;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4" name="Shape 2464"/>
        <p:cNvGrpSpPr/>
        <p:nvPr/>
      </p:nvGrpSpPr>
      <p:grpSpPr>
        <a:xfrm>
          <a:off x="0" y="0"/>
          <a:ext cx="0" cy="0"/>
          <a:chOff x="0" y="0"/>
          <a:chExt cx="0" cy="0"/>
        </a:xfrm>
      </p:grpSpPr>
      <p:sp>
        <p:nvSpPr>
          <p:cNvPr id="2465" name="Google Shape;2465;p150"/>
          <p:cNvSpPr txBox="1"/>
          <p:nvPr>
            <p:ph type="title"/>
          </p:nvPr>
        </p:nvSpPr>
        <p:spPr>
          <a:xfrm>
            <a:off x="936450" y="2088475"/>
            <a:ext cx="72711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The Security + Exam covers common types of malware and malware attacks. </a:t>
            </a:r>
            <a:endParaRPr sz="2400"/>
          </a:p>
          <a:p>
            <a:pPr indent="0" lvl="0" marL="0" rtl="0" algn="ctr">
              <a:spcBef>
                <a:spcPts val="0"/>
              </a:spcBef>
              <a:spcAft>
                <a:spcPts val="0"/>
              </a:spcAft>
              <a:buNone/>
            </a:pPr>
            <a:r>
              <a:rPr lang="en" sz="2400"/>
              <a:t>We’ll begin coverage by looking at viruses and worms. </a:t>
            </a:r>
            <a:endParaRPr sz="2400"/>
          </a:p>
        </p:txBody>
      </p:sp>
      <p:sp>
        <p:nvSpPr>
          <p:cNvPr id="2466" name="Google Shape;2466;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7" name="Google Shape;2467;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1" name="Shape 2471"/>
        <p:cNvGrpSpPr/>
        <p:nvPr/>
      </p:nvGrpSpPr>
      <p:grpSpPr>
        <a:xfrm>
          <a:off x="0" y="0"/>
          <a:ext cx="0" cy="0"/>
          <a:chOff x="0" y="0"/>
          <a:chExt cx="0" cy="0"/>
        </a:xfrm>
      </p:grpSpPr>
      <p:sp>
        <p:nvSpPr>
          <p:cNvPr id="2472" name="Google Shape;2472;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Viruses </a:t>
            </a:r>
            <a:endParaRPr>
              <a:solidFill>
                <a:srgbClr val="0B5394"/>
              </a:solidFill>
            </a:endParaRPr>
          </a:p>
        </p:txBody>
      </p:sp>
      <p:sp>
        <p:nvSpPr>
          <p:cNvPr id="2473" name="Google Shape;2473;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4" name="Google Shape;2474;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75" name="Google Shape;2475;p151"/>
          <p:cNvSpPr txBox="1"/>
          <p:nvPr>
            <p:ph idx="3" type="body"/>
          </p:nvPr>
        </p:nvSpPr>
        <p:spPr>
          <a:xfrm>
            <a:off x="0" y="670950"/>
            <a:ext cx="9144000" cy="3801600"/>
          </a:xfrm>
          <a:prstGeom prst="rect">
            <a:avLst/>
          </a:prstGeom>
        </p:spPr>
        <p:txBody>
          <a:bodyPr anchorCtr="0" anchor="t" bIns="914400" lIns="457200" spcFirstLastPara="1" rIns="457200" wrap="square" tIns="0">
            <a:noAutofit/>
          </a:bodyPr>
          <a:lstStyle/>
          <a:p>
            <a:pPr indent="0" lvl="0" marL="0" rtl="0" algn="l">
              <a:lnSpc>
                <a:spcPct val="115000"/>
              </a:lnSpc>
              <a:spcBef>
                <a:spcPts val="600"/>
              </a:spcBef>
              <a:spcAft>
                <a:spcPts val="0"/>
              </a:spcAft>
              <a:buNone/>
            </a:pPr>
            <a:r>
              <a:rPr lang="en" sz="1600"/>
              <a:t>A virus is a program that copies itself on to other computer systems. </a:t>
            </a:r>
            <a:endParaRPr sz="1600"/>
          </a:p>
          <a:p>
            <a:pPr indent="-330200" lvl="0" marL="457200" rtl="0" algn="l">
              <a:lnSpc>
                <a:spcPct val="115000"/>
              </a:lnSpc>
              <a:spcBef>
                <a:spcPts val="1200"/>
              </a:spcBef>
              <a:spcAft>
                <a:spcPts val="0"/>
              </a:spcAft>
              <a:buSzPts val="1600"/>
              <a:buChar char="●"/>
            </a:pPr>
            <a:r>
              <a:rPr lang="en" sz="1600"/>
              <a:t>When the user runs the infected application, the virus also runs and copies itself onto </a:t>
            </a:r>
            <a:r>
              <a:rPr i="1" lang="en" sz="1600"/>
              <a:t>other</a:t>
            </a:r>
            <a:r>
              <a:rPr lang="en" sz="1600"/>
              <a:t> applications on the system as well.  </a:t>
            </a:r>
            <a:endParaRPr sz="1600"/>
          </a:p>
          <a:p>
            <a:pPr indent="0" lvl="0" marL="0" rtl="0" algn="l">
              <a:lnSpc>
                <a:spcPct val="115000"/>
              </a:lnSpc>
              <a:spcBef>
                <a:spcPts val="1200"/>
              </a:spcBef>
              <a:spcAft>
                <a:spcPts val="0"/>
              </a:spcAft>
              <a:buNone/>
            </a:pPr>
            <a:r>
              <a:rPr lang="en" sz="1600"/>
              <a:t>Viruses can damage the infected hosts in the following ways:</a:t>
            </a:r>
            <a:endParaRPr sz="1600"/>
          </a:p>
          <a:p>
            <a:pPr indent="-330200" lvl="0" marL="457200" rtl="0" algn="l">
              <a:lnSpc>
                <a:spcPct val="112000"/>
              </a:lnSpc>
              <a:spcBef>
                <a:spcPts val="1200"/>
              </a:spcBef>
              <a:spcAft>
                <a:spcPts val="0"/>
              </a:spcAft>
              <a:buClr>
                <a:srgbClr val="000000"/>
              </a:buClr>
              <a:buSzPts val="1600"/>
              <a:buFont typeface="Roboto"/>
              <a:buChar char="●"/>
            </a:pPr>
            <a:r>
              <a:rPr lang="en" sz="1600"/>
              <a:t>Slowing down the host by using up a computer’s resources, such as CPU and RAM.</a:t>
            </a:r>
            <a:endParaRPr sz="1600"/>
          </a:p>
          <a:p>
            <a:pPr indent="-330200" lvl="0" marL="457200" rtl="0" algn="l">
              <a:lnSpc>
                <a:spcPct val="112000"/>
              </a:lnSpc>
              <a:spcBef>
                <a:spcPts val="1000"/>
              </a:spcBef>
              <a:spcAft>
                <a:spcPts val="0"/>
              </a:spcAft>
              <a:buClr>
                <a:srgbClr val="000000"/>
              </a:buClr>
              <a:buSzPts val="1600"/>
              <a:buFont typeface="Roboto"/>
              <a:buChar char="●"/>
            </a:pPr>
            <a:r>
              <a:rPr lang="en" sz="1600"/>
              <a:t>Shutting down the host by using up </a:t>
            </a:r>
            <a:r>
              <a:rPr i="1" lang="en" sz="1600"/>
              <a:t>all</a:t>
            </a:r>
            <a:r>
              <a:rPr lang="en" sz="1600"/>
              <a:t> of its resources or destroying essential files. This is called a </a:t>
            </a:r>
            <a:r>
              <a:rPr i="1" lang="en" sz="1600"/>
              <a:t>Denial of Service</a:t>
            </a:r>
            <a:r>
              <a:rPr lang="en" sz="1600"/>
              <a:t> (</a:t>
            </a:r>
            <a:r>
              <a:rPr i="1" lang="en" sz="1600"/>
              <a:t>DoS</a:t>
            </a:r>
            <a:r>
              <a:rPr lang="en" sz="1600"/>
              <a:t>) attack.</a:t>
            </a:r>
            <a:endParaRPr sz="1600"/>
          </a:p>
          <a:p>
            <a:pPr indent="-330200" lvl="0" marL="457200" rtl="0" algn="l">
              <a:lnSpc>
                <a:spcPct val="112000"/>
              </a:lnSpc>
              <a:spcBef>
                <a:spcPts val="1000"/>
              </a:spcBef>
              <a:spcAft>
                <a:spcPts val="0"/>
              </a:spcAft>
              <a:buClr>
                <a:srgbClr val="000000"/>
              </a:buClr>
              <a:buSzPts val="1600"/>
              <a:buFont typeface="Roboto"/>
              <a:buChar char="●"/>
            </a:pPr>
            <a:r>
              <a:rPr lang="en" sz="1600"/>
              <a:t>"Scrambling" data on the host, so that users can't read it, and demanding money to "unscramble" it. Such viruses are called </a:t>
            </a:r>
            <a:r>
              <a:rPr i="1" lang="en" sz="1600"/>
              <a:t>ransomware</a:t>
            </a:r>
            <a:r>
              <a:rPr lang="en" sz="1600"/>
              <a:t>.</a:t>
            </a:r>
            <a:endParaRPr sz="1600"/>
          </a:p>
          <a:p>
            <a:pPr indent="0" lvl="0" marL="1371600" rtl="0" algn="l">
              <a:lnSpc>
                <a:spcPct val="115000"/>
              </a:lnSpc>
              <a:spcBef>
                <a:spcPts val="1000"/>
              </a:spcBef>
              <a:spcAft>
                <a:spcPts val="0"/>
              </a:spcAft>
              <a:buNone/>
            </a:pPr>
            <a:r>
              <a:t/>
            </a:r>
            <a:endParaRPr sz="1200">
              <a:latin typeface="Arial"/>
              <a:ea typeface="Arial"/>
              <a:cs typeface="Arial"/>
              <a:sym typeface="Arial"/>
            </a:endParaRPr>
          </a:p>
          <a:p>
            <a:pPr indent="0" lvl="0" marL="914400" rtl="0" algn="l">
              <a:lnSpc>
                <a:spcPct val="150000"/>
              </a:lnSpc>
              <a:spcBef>
                <a:spcPts val="1200"/>
              </a:spcBef>
              <a:spcAft>
                <a:spcPts val="1200"/>
              </a:spcAft>
              <a:buNone/>
            </a:pPr>
            <a:r>
              <a:t/>
            </a:r>
            <a:endParaRPr sz="1600"/>
          </a:p>
        </p:txBody>
      </p:sp>
      <p:sp>
        <p:nvSpPr>
          <p:cNvPr id="2476" name="Google Shape;2476;p151"/>
          <p:cNvSpPr txBox="1"/>
          <p:nvPr/>
        </p:nvSpPr>
        <p:spPr>
          <a:xfrm>
            <a:off x="266825" y="4094550"/>
            <a:ext cx="8602800" cy="822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Roboto Medium"/>
                <a:ea typeface="Roboto Medium"/>
                <a:cs typeface="Roboto Medium"/>
                <a:sym typeface="Roboto Medium"/>
              </a:rPr>
              <a:t>If a virus is just a program containing </a:t>
            </a:r>
            <a:r>
              <a:rPr lang="en" sz="1600">
                <a:latin typeface="Roboto Medium"/>
                <a:ea typeface="Roboto Medium"/>
                <a:cs typeface="Roboto Medium"/>
                <a:sym typeface="Roboto Medium"/>
              </a:rPr>
              <a:t>malicious</a:t>
            </a:r>
            <a:r>
              <a:rPr lang="en" sz="1600">
                <a:latin typeface="Roboto Medium"/>
                <a:ea typeface="Roboto Medium"/>
                <a:cs typeface="Roboto Medium"/>
                <a:sym typeface="Roboto Medium"/>
              </a:rPr>
              <a:t> content, can Apple and Linux computers get viruses?</a:t>
            </a:r>
            <a:endParaRPr sz="1600">
              <a:latin typeface="Roboto Medium"/>
              <a:ea typeface="Roboto Medium"/>
              <a:cs typeface="Roboto Medium"/>
              <a:sym typeface="Roboto Medium"/>
            </a:endParaRPr>
          </a:p>
        </p:txBody>
      </p:sp>
      <p:pic>
        <p:nvPicPr>
          <p:cNvPr id="2477" name="Google Shape;2477;p151"/>
          <p:cNvPicPr preferRelativeResize="0"/>
          <p:nvPr/>
        </p:nvPicPr>
        <p:blipFill>
          <a:blip r:embed="rId3">
            <a:alphaModFix/>
          </a:blip>
          <a:stretch>
            <a:fillRect/>
          </a:stretch>
        </p:blipFill>
        <p:spPr>
          <a:xfrm>
            <a:off x="266825" y="4149725"/>
            <a:ext cx="533700" cy="53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7" name="Shape 2067"/>
        <p:cNvGrpSpPr/>
        <p:nvPr/>
      </p:nvGrpSpPr>
      <p:grpSpPr>
        <a:xfrm>
          <a:off x="0" y="0"/>
          <a:ext cx="0" cy="0"/>
          <a:chOff x="0" y="0"/>
          <a:chExt cx="0" cy="0"/>
        </a:xfrm>
      </p:grpSpPr>
      <p:sp>
        <p:nvSpPr>
          <p:cNvPr id="2068" name="Google Shape;2068;p10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3-5 minutes</a:t>
            </a:r>
            <a:endParaRPr/>
          </a:p>
        </p:txBody>
      </p:sp>
      <p:sp>
        <p:nvSpPr>
          <p:cNvPr id="2069" name="Google Shape;2069;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0" name="Google Shape;2070;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1" name="Google Shape;2071;p10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Certification Landscape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sz="1800"/>
              <a:t>Check out this list of over 100 Professional Security </a:t>
            </a:r>
            <a:r>
              <a:rPr lang="en" sz="1800"/>
              <a:t>Certifications!</a:t>
            </a:r>
            <a:endParaRPr sz="1800"/>
          </a:p>
          <a:p>
            <a:pPr indent="0" lvl="0" marL="0" rtl="0" algn="l">
              <a:spcBef>
                <a:spcPts val="0"/>
              </a:spcBef>
              <a:spcAft>
                <a:spcPts val="0"/>
              </a:spcAft>
              <a:buNone/>
            </a:pPr>
            <a:r>
              <a:rPr lang="en" sz="1800"/>
              <a:t> </a:t>
            </a:r>
            <a:endParaRPr sz="1800"/>
          </a:p>
          <a:p>
            <a:pPr indent="0" lvl="0" marL="0" rtl="0" algn="l">
              <a:spcBef>
                <a:spcPts val="0"/>
              </a:spcBef>
              <a:spcAft>
                <a:spcPts val="0"/>
              </a:spcAft>
              <a:buNone/>
            </a:pPr>
            <a:r>
              <a:rPr lang="en" sz="1800" u="sng">
                <a:solidFill>
                  <a:schemeClr val="hlink"/>
                </a:solidFill>
                <a:hlinkClick r:id="rId3"/>
              </a:rPr>
              <a:t>https://en.wikipedia.org/wiki/List_of_computer_security_certifications</a:t>
            </a:r>
            <a:r>
              <a:rPr lang="en" sz="1800"/>
              <a:t> </a:t>
            </a:r>
            <a:endParaRPr sz="1800"/>
          </a:p>
          <a:p>
            <a:pPr indent="0" lvl="0" marL="0" rtl="0" algn="l">
              <a:spcBef>
                <a:spcPts val="0"/>
              </a:spcBef>
              <a:spcAft>
                <a:spcPts val="0"/>
              </a:spcAft>
              <a:buNone/>
            </a:pPr>
            <a:br>
              <a:rPr lang="en"/>
            </a:b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1" name="Shape 2481"/>
        <p:cNvGrpSpPr/>
        <p:nvPr/>
      </p:nvGrpSpPr>
      <p:grpSpPr>
        <a:xfrm>
          <a:off x="0" y="0"/>
          <a:ext cx="0" cy="0"/>
          <a:chOff x="0" y="0"/>
          <a:chExt cx="0" cy="0"/>
        </a:xfrm>
      </p:grpSpPr>
      <p:sp>
        <p:nvSpPr>
          <p:cNvPr id="2482" name="Google Shape;2482;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Viruses on Different Operating Systems</a:t>
            </a:r>
            <a:endParaRPr/>
          </a:p>
        </p:txBody>
      </p:sp>
      <p:sp>
        <p:nvSpPr>
          <p:cNvPr id="2483" name="Google Shape;2483;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Since a virus is just a program, it can infect any OS: Apple, Linux, Windows, etc. </a:t>
            </a:r>
            <a:endParaRPr/>
          </a:p>
        </p:txBody>
      </p:sp>
      <p:sp>
        <p:nvSpPr>
          <p:cNvPr id="2484" name="Google Shape;2484;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5" name="Google Shape;2485;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6" name="Google Shape;2486;p152"/>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30200" lvl="0" marL="457200" rtl="0" algn="l">
              <a:spcBef>
                <a:spcPts val="0"/>
              </a:spcBef>
              <a:spcAft>
                <a:spcPts val="0"/>
              </a:spcAft>
              <a:buSzPts val="1600"/>
              <a:buChar char="●"/>
            </a:pPr>
            <a:r>
              <a:rPr lang="en" sz="1600"/>
              <a:t>Windows machines are the most widely used operating systems worldwide</a:t>
            </a:r>
            <a:r>
              <a:rPr lang="en" sz="1600"/>
              <a:t>, so </a:t>
            </a:r>
            <a:r>
              <a:rPr lang="en" sz="1600"/>
              <a:t>they are more prone to viruses. </a:t>
            </a:r>
            <a:endParaRPr sz="1600"/>
          </a:p>
          <a:p>
            <a:pPr indent="-330200" lvl="1" marL="914400" rtl="0" algn="l">
              <a:spcBef>
                <a:spcPts val="0"/>
              </a:spcBef>
              <a:spcAft>
                <a:spcPts val="0"/>
              </a:spcAft>
              <a:buSzPts val="1600"/>
              <a:buChar char="○"/>
            </a:pPr>
            <a:r>
              <a:rPr lang="en" sz="1600"/>
              <a:t>Virus writers tend to target the most prominent machines, to boost the spread of their viruses. </a:t>
            </a:r>
            <a:endParaRPr sz="1600"/>
          </a:p>
          <a:p>
            <a:pPr indent="0" lvl="0" marL="914400" rtl="0" algn="l">
              <a:spcBef>
                <a:spcPts val="800"/>
              </a:spcBef>
              <a:spcAft>
                <a:spcPts val="0"/>
              </a:spcAft>
              <a:buNone/>
            </a:pPr>
            <a:r>
              <a:t/>
            </a:r>
            <a:endParaRPr sz="1600"/>
          </a:p>
          <a:p>
            <a:pPr indent="-330200" lvl="0" marL="457200" rtl="0" algn="l">
              <a:spcBef>
                <a:spcPts val="800"/>
              </a:spcBef>
              <a:spcAft>
                <a:spcPts val="0"/>
              </a:spcAft>
              <a:buSzPts val="1600"/>
              <a:buChar char="●"/>
            </a:pPr>
            <a:r>
              <a:rPr lang="en" sz="1600"/>
              <a:t>Windows are additionally more vulnerable, </a:t>
            </a:r>
            <a:r>
              <a:rPr lang="en" sz="1600"/>
              <a:t>because</a:t>
            </a:r>
            <a:r>
              <a:rPr lang="en" sz="1600"/>
              <a:t> their users often </a:t>
            </a:r>
            <a:r>
              <a:rPr lang="en" sz="1600"/>
              <a:t>operate</a:t>
            </a:r>
            <a:r>
              <a:rPr lang="en" sz="1600"/>
              <a:t> machines with administrator </a:t>
            </a:r>
            <a:r>
              <a:rPr lang="en" sz="1600"/>
              <a:t>privileges</a:t>
            </a:r>
            <a:r>
              <a:rPr lang="en" sz="1600"/>
              <a:t>. </a:t>
            </a:r>
            <a:endParaRPr sz="1600"/>
          </a:p>
          <a:p>
            <a:pPr indent="-330200" lvl="1" marL="914400" rtl="0" algn="l">
              <a:spcBef>
                <a:spcPts val="0"/>
              </a:spcBef>
              <a:spcAft>
                <a:spcPts val="0"/>
              </a:spcAft>
              <a:buSzPts val="1600"/>
              <a:buChar char="○"/>
            </a:pPr>
            <a:r>
              <a:rPr lang="en" sz="1600"/>
              <a:t>Therefore, programs will download without the user asking the user. </a:t>
            </a:r>
            <a:endParaRPr sz="1600"/>
          </a:p>
          <a:p>
            <a:pPr indent="-330200" lvl="1" marL="914400" rtl="0" algn="l">
              <a:spcBef>
                <a:spcPts val="0"/>
              </a:spcBef>
              <a:spcAft>
                <a:spcPts val="0"/>
              </a:spcAft>
              <a:buSzPts val="1600"/>
              <a:buChar char="○"/>
            </a:pPr>
            <a:r>
              <a:rPr lang="en" sz="1600"/>
              <a:t>Mac and Linux users are low-</a:t>
            </a:r>
            <a:r>
              <a:rPr lang="en" sz="1600"/>
              <a:t>privileged</a:t>
            </a:r>
            <a:r>
              <a:rPr lang="en" sz="1600"/>
              <a:t> and non-administrator by </a:t>
            </a:r>
            <a:r>
              <a:rPr lang="en" sz="1600"/>
              <a:t>default</a:t>
            </a:r>
            <a:r>
              <a:rPr lang="en" sz="1600"/>
              <a:t>. </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0" name="Shape 2490"/>
        <p:cNvGrpSpPr/>
        <p:nvPr/>
      </p:nvGrpSpPr>
      <p:grpSpPr>
        <a:xfrm>
          <a:off x="0" y="0"/>
          <a:ext cx="0" cy="0"/>
          <a:chOff x="0" y="0"/>
          <a:chExt cx="0" cy="0"/>
        </a:xfrm>
      </p:grpSpPr>
      <p:sp>
        <p:nvSpPr>
          <p:cNvPr id="2491" name="Google Shape;2491;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Virus Types</a:t>
            </a:r>
            <a:endParaRPr>
              <a:solidFill>
                <a:srgbClr val="0B5394"/>
              </a:solidFill>
            </a:endParaRPr>
          </a:p>
        </p:txBody>
      </p:sp>
      <p:sp>
        <p:nvSpPr>
          <p:cNvPr id="2492" name="Google Shape;2492;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3" name="Google Shape;2493;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4" name="Google Shape;2494;p153"/>
          <p:cNvSpPr txBox="1"/>
          <p:nvPr>
            <p:ph idx="3" type="body"/>
          </p:nvPr>
        </p:nvSpPr>
        <p:spPr>
          <a:xfrm>
            <a:off x="0" y="760650"/>
            <a:ext cx="9144000" cy="42411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b="1" lang="en" sz="1300"/>
              <a:t>Boot sector viruses </a:t>
            </a:r>
            <a:r>
              <a:rPr lang="en" sz="1300"/>
              <a:t>attack the operating system, specifically the disk boot sector information, the partition table, and sometimes the file system.</a:t>
            </a:r>
            <a:endParaRPr sz="1300"/>
          </a:p>
          <a:p>
            <a:pPr indent="0" lvl="0" marL="0" rtl="0" algn="l">
              <a:lnSpc>
                <a:spcPct val="115000"/>
              </a:lnSpc>
              <a:spcBef>
                <a:spcPts val="1200"/>
              </a:spcBef>
              <a:spcAft>
                <a:spcPts val="0"/>
              </a:spcAft>
              <a:buNone/>
            </a:pPr>
            <a:r>
              <a:rPr b="1" lang="en" sz="1300"/>
              <a:t>Program viruses</a:t>
            </a:r>
            <a:r>
              <a:rPr lang="en" sz="1300"/>
              <a:t> are code that insert themselves into executable programs. The virus becomes active once the program runs. These executable objects can be embedded or attached within other file types such as Word docs and PDFs.</a:t>
            </a:r>
            <a:endParaRPr sz="1300"/>
          </a:p>
          <a:p>
            <a:pPr indent="0" lvl="0" marL="0" rtl="0" algn="l">
              <a:lnSpc>
                <a:spcPct val="115000"/>
              </a:lnSpc>
              <a:spcBef>
                <a:spcPts val="1200"/>
              </a:spcBef>
              <a:spcAft>
                <a:spcPts val="0"/>
              </a:spcAft>
              <a:buNone/>
            </a:pPr>
            <a:r>
              <a:rPr b="1" lang="en" sz="1300"/>
              <a:t>Script viruses </a:t>
            </a:r>
            <a:r>
              <a:rPr lang="en" sz="1300"/>
              <a:t>are written in a scripting language, such as JavaScript or PostScript. Script viruses are dangerous because they can be embedded in web pages or PDF files, making them harder to detect. When a user opens the web page or PDF file, the software that loads the page or PDF will read and run the virus code. Since the virus was contained in a "normal" web page or PDF document, users typically won't realize that they've been infected.</a:t>
            </a:r>
            <a:endParaRPr sz="1300"/>
          </a:p>
          <a:p>
            <a:pPr indent="0" lvl="0" marL="0" rtl="0" algn="l">
              <a:lnSpc>
                <a:spcPct val="115000"/>
              </a:lnSpc>
              <a:spcBef>
                <a:spcPts val="1200"/>
              </a:spcBef>
              <a:spcAft>
                <a:spcPts val="0"/>
              </a:spcAft>
              <a:buNone/>
            </a:pPr>
            <a:r>
              <a:rPr b="1" lang="en" sz="1300"/>
              <a:t>Macro viruses</a:t>
            </a:r>
            <a:r>
              <a:rPr lang="en" sz="1300"/>
              <a:t> are written in the same macro language used for software programs, such as Microsoft Word. Since they are focused on an application and not an operating system, they can generally infect any computer running any operating system. When executed, they can infect every other document on a user's computer.</a:t>
            </a:r>
            <a:endParaRPr sz="1300"/>
          </a:p>
          <a:p>
            <a:pPr indent="0" lvl="0" marL="0" rtl="0" algn="l">
              <a:lnSpc>
                <a:spcPct val="115000"/>
              </a:lnSpc>
              <a:spcBef>
                <a:spcPts val="1200"/>
              </a:spcBef>
              <a:spcAft>
                <a:spcPts val="0"/>
              </a:spcAft>
              <a:buNone/>
            </a:pPr>
            <a:r>
              <a:rPr b="1" lang="en" sz="1300"/>
              <a:t>Multipartite viruses</a:t>
            </a:r>
            <a:r>
              <a:rPr lang="en" sz="1300"/>
              <a:t> use both boot sector and executable file infection methods to spread themselves.</a:t>
            </a:r>
            <a:endParaRPr sz="1300"/>
          </a:p>
          <a:p>
            <a:pPr indent="0" lvl="0" marL="1371600" rtl="0" algn="l">
              <a:lnSpc>
                <a:spcPct val="115000"/>
              </a:lnSpc>
              <a:spcBef>
                <a:spcPts val="1200"/>
              </a:spcBef>
              <a:spcAft>
                <a:spcPts val="0"/>
              </a:spcAft>
              <a:buNone/>
            </a:pPr>
            <a:r>
              <a:t/>
            </a:r>
            <a:endParaRPr sz="1300"/>
          </a:p>
          <a:p>
            <a:pPr indent="0" lvl="0" marL="914400" rtl="0" algn="l">
              <a:lnSpc>
                <a:spcPct val="150000"/>
              </a:lnSpc>
              <a:spcBef>
                <a:spcPts val="1200"/>
              </a:spcBef>
              <a:spcAft>
                <a:spcPts val="1200"/>
              </a:spcAft>
              <a:buNone/>
            </a:pPr>
            <a:r>
              <a:t/>
            </a:r>
            <a:endParaRPr sz="13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sp>
        <p:nvSpPr>
          <p:cNvPr id="2499" name="Google Shape;2499;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Viruses</a:t>
            </a:r>
            <a:endParaRPr>
              <a:solidFill>
                <a:srgbClr val="0B5394"/>
              </a:solidFill>
            </a:endParaRPr>
          </a:p>
        </p:txBody>
      </p:sp>
      <p:sp>
        <p:nvSpPr>
          <p:cNvPr id="2500" name="Google Shape;2500;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1" name="Google Shape;2501;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02" name="Google Shape;2502;p154"/>
          <p:cNvSpPr txBox="1"/>
          <p:nvPr>
            <p:ph idx="3" type="body"/>
          </p:nvPr>
        </p:nvSpPr>
        <p:spPr>
          <a:xfrm>
            <a:off x="0" y="760650"/>
            <a:ext cx="9144000" cy="41964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a:solidFill>
                  <a:srgbClr val="24292E"/>
                </a:solidFill>
              </a:rPr>
              <a:t>All virus types need to infect a host file, which can be distributed in a number of regular waysm like on a disk, on a network, or as an attachment through an email or messaging system.</a:t>
            </a:r>
            <a:endParaRPr>
              <a:solidFill>
                <a:srgbClr val="24292E"/>
              </a:solidFill>
            </a:endParaRPr>
          </a:p>
          <a:p>
            <a:pPr indent="-317500" lvl="0" marL="457200" rtl="0" algn="l">
              <a:lnSpc>
                <a:spcPct val="115000"/>
              </a:lnSpc>
              <a:spcBef>
                <a:spcPts val="1200"/>
              </a:spcBef>
              <a:spcAft>
                <a:spcPts val="0"/>
              </a:spcAft>
              <a:buClr>
                <a:srgbClr val="24292E"/>
              </a:buClr>
              <a:buSzPts val="1400"/>
              <a:buFont typeface="Roboto"/>
              <a:buChar char="●"/>
            </a:pPr>
            <a:r>
              <a:rPr b="1" lang="en">
                <a:solidFill>
                  <a:srgbClr val="24292E"/>
                </a:solidFill>
              </a:rPr>
              <a:t>For example</a:t>
            </a:r>
            <a:r>
              <a:rPr lang="en">
                <a:solidFill>
                  <a:srgbClr val="24292E"/>
                </a:solidFill>
              </a:rPr>
              <a:t>: email attachment viruses, which are usually program or macro viruses hosted in an attached file, can use the infected victim's list of email contacts to spoof the sender's address when replicating. See scenario below: </a:t>
            </a:r>
            <a:endParaRPr>
              <a:solidFill>
                <a:srgbClr val="24292E"/>
              </a:solidFill>
            </a:endParaRPr>
          </a:p>
          <a:p>
            <a:pPr indent="0" lvl="0" marL="457200" rtl="0" algn="l">
              <a:lnSpc>
                <a:spcPct val="115000"/>
              </a:lnSpc>
              <a:spcBef>
                <a:spcPts val="1200"/>
              </a:spcBef>
              <a:spcAft>
                <a:spcPts val="0"/>
              </a:spcAft>
              <a:buNone/>
            </a:pPr>
            <a:r>
              <a:rPr lang="en">
                <a:solidFill>
                  <a:srgbClr val="FF0000"/>
                </a:solidFill>
              </a:rPr>
              <a:t>Alex’s computer is infected with a virus. In his address book, he has Michael's email address. The virus on Adam's computer can spoof Lindey’s email address and send an infected email to a third person, Jeremy.</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A virus can also have a</a:t>
            </a:r>
            <a:r>
              <a:rPr b="1" lang="en">
                <a:solidFill>
                  <a:srgbClr val="24292E"/>
                </a:solidFill>
              </a:rPr>
              <a:t> payload</a:t>
            </a:r>
            <a:r>
              <a:rPr lang="en">
                <a:solidFill>
                  <a:srgbClr val="24292E"/>
                </a:solidFill>
              </a:rPr>
              <a:t> that executes when the virus is activated. The payload can perform any action available to the host process. </a:t>
            </a:r>
            <a:endParaRPr>
              <a:solidFill>
                <a:srgbClr val="24292E"/>
              </a:solidFill>
            </a:endParaRPr>
          </a:p>
          <a:p>
            <a:pPr indent="-317500" lvl="0" marL="457200" rtl="0" algn="l">
              <a:lnSpc>
                <a:spcPct val="115000"/>
              </a:lnSpc>
              <a:spcBef>
                <a:spcPts val="1200"/>
              </a:spcBef>
              <a:spcAft>
                <a:spcPts val="0"/>
              </a:spcAft>
              <a:buClr>
                <a:srgbClr val="24292E"/>
              </a:buClr>
              <a:buSzPts val="1400"/>
              <a:buChar char="●"/>
            </a:pPr>
            <a:r>
              <a:rPr b="1" lang="en">
                <a:solidFill>
                  <a:srgbClr val="24292E"/>
                </a:solidFill>
              </a:rPr>
              <a:t>For example</a:t>
            </a:r>
            <a:r>
              <a:rPr lang="en">
                <a:solidFill>
                  <a:srgbClr val="24292E"/>
                </a:solidFill>
              </a:rPr>
              <a:t>: a boot sector virus might be able to overwrite the existing boot sector; an application might be able to delete, corrupt, or install files; and a script might be able to change system settings or delete or install files.</a:t>
            </a:r>
            <a:endParaRPr>
              <a:solidFill>
                <a:srgbClr val="24292E"/>
              </a:solidFill>
            </a:endParaRPr>
          </a:p>
          <a:p>
            <a:pPr indent="0" lvl="0" marL="0" rtl="0" algn="l">
              <a:lnSpc>
                <a:spcPct val="115000"/>
              </a:lnSpc>
              <a:spcBef>
                <a:spcPts val="1200"/>
              </a:spcBef>
              <a:spcAft>
                <a:spcPts val="0"/>
              </a:spcAft>
              <a:buNone/>
            </a:pPr>
            <a:r>
              <a:t/>
            </a:r>
            <a:endParaRPr b="1">
              <a:solidFill>
                <a:srgbClr val="24292E"/>
              </a:solidFill>
            </a:endParaRPr>
          </a:p>
          <a:p>
            <a:pPr indent="0" lvl="0" marL="457200" rtl="0" algn="l">
              <a:lnSpc>
                <a:spcPct val="115000"/>
              </a:lnSpc>
              <a:spcBef>
                <a:spcPts val="1200"/>
              </a:spcBef>
              <a:spcAft>
                <a:spcPts val="0"/>
              </a:spcAft>
              <a:buNone/>
            </a:pPr>
            <a:r>
              <a:t/>
            </a:r>
            <a:endParaRPr sz="1600">
              <a:solidFill>
                <a:srgbClr val="24292E"/>
              </a:solidFill>
            </a:endParaRPr>
          </a:p>
          <a:p>
            <a:pPr indent="0" lvl="0" marL="13716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914400" rtl="0" algn="l">
              <a:lnSpc>
                <a:spcPct val="150000"/>
              </a:lnSpc>
              <a:spcBef>
                <a:spcPts val="1200"/>
              </a:spcBef>
              <a:spcAft>
                <a:spcPts val="1200"/>
              </a:spcAft>
              <a:buNone/>
            </a:pPr>
            <a:r>
              <a:t/>
            </a:r>
            <a:endParaRPr sz="1600">
              <a:solidFill>
                <a:srgbClr val="24292E"/>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6" name="Shape 2506"/>
        <p:cNvGrpSpPr/>
        <p:nvPr/>
      </p:nvGrpSpPr>
      <p:grpSpPr>
        <a:xfrm>
          <a:off x="0" y="0"/>
          <a:ext cx="0" cy="0"/>
          <a:chOff x="0" y="0"/>
          <a:chExt cx="0" cy="0"/>
        </a:xfrm>
      </p:grpSpPr>
      <p:sp>
        <p:nvSpPr>
          <p:cNvPr id="2507" name="Google Shape;2507;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Worms</a:t>
            </a:r>
            <a:endParaRPr>
              <a:solidFill>
                <a:srgbClr val="0B5394"/>
              </a:solidFill>
            </a:endParaRPr>
          </a:p>
        </p:txBody>
      </p:sp>
      <p:sp>
        <p:nvSpPr>
          <p:cNvPr id="2508" name="Google Shape;2508;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9" name="Google Shape;2509;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10" name="Google Shape;2510;p155"/>
          <p:cNvSpPr txBox="1"/>
          <p:nvPr>
            <p:ph idx="3" type="body"/>
          </p:nvPr>
        </p:nvSpPr>
        <p:spPr>
          <a:xfrm>
            <a:off x="0" y="7606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600">
                <a:solidFill>
                  <a:srgbClr val="24292E"/>
                </a:solidFill>
              </a:rPr>
              <a:t>A </a:t>
            </a:r>
            <a:r>
              <a:rPr b="1" lang="en" sz="1600">
                <a:solidFill>
                  <a:srgbClr val="24292E"/>
                </a:solidFill>
              </a:rPr>
              <a:t>worm</a:t>
            </a:r>
            <a:r>
              <a:rPr lang="en" sz="1600">
                <a:solidFill>
                  <a:srgbClr val="24292E"/>
                </a:solidFill>
              </a:rPr>
              <a:t> is a </a:t>
            </a:r>
            <a:r>
              <a:rPr i="1" lang="en" sz="1600">
                <a:solidFill>
                  <a:srgbClr val="24292E"/>
                </a:solidFill>
              </a:rPr>
              <a:t>self-replicating</a:t>
            </a:r>
            <a:r>
              <a:rPr lang="en" sz="1600">
                <a:solidFill>
                  <a:srgbClr val="24292E"/>
                </a:solidFill>
              </a:rPr>
              <a:t> program. It can be considered a </a:t>
            </a:r>
            <a:r>
              <a:rPr b="1" lang="en" sz="1600">
                <a:solidFill>
                  <a:srgbClr val="24292E"/>
                </a:solidFill>
              </a:rPr>
              <a:t>memory-resident virus</a:t>
            </a:r>
            <a:r>
              <a:rPr lang="en" sz="1600">
                <a:solidFill>
                  <a:srgbClr val="24292E"/>
                </a:solidFill>
              </a:rPr>
              <a:t>. A worm does not need to attach itself to an executable file and instead can replicate over network resources.</a:t>
            </a:r>
            <a:endParaRPr sz="1600">
              <a:solidFill>
                <a:srgbClr val="24292E"/>
              </a:solidFill>
            </a:endParaRPr>
          </a:p>
          <a:p>
            <a:pPr indent="-330200" lvl="0" marL="457200" rtl="0" algn="l">
              <a:lnSpc>
                <a:spcPct val="115000"/>
              </a:lnSpc>
              <a:spcBef>
                <a:spcPts val="1200"/>
              </a:spcBef>
              <a:spcAft>
                <a:spcPts val="0"/>
              </a:spcAft>
              <a:buClr>
                <a:srgbClr val="24292E"/>
              </a:buClr>
              <a:buSzPts val="1600"/>
              <a:buFont typeface="Roboto"/>
              <a:buChar char="●"/>
            </a:pPr>
            <a:r>
              <a:rPr lang="en" sz="1600">
                <a:solidFill>
                  <a:srgbClr val="24292E"/>
                </a:solidFill>
              </a:rPr>
              <a:t>Worms usually target vulnerabilities in an application and they will quickly consume network bandwidth as the replicate.</a:t>
            </a:r>
            <a:br>
              <a:rPr lang="en" sz="1600">
                <a:solidFill>
                  <a:srgbClr val="24292E"/>
                </a:solidFill>
              </a:rPr>
            </a:br>
            <a:endParaRPr sz="1600">
              <a:solidFill>
                <a:srgbClr val="24292E"/>
              </a:solidFill>
            </a:endParaRPr>
          </a:p>
          <a:p>
            <a:pPr indent="-330200" lvl="0" marL="457200" rtl="0" algn="l">
              <a:lnSpc>
                <a:spcPct val="115000"/>
              </a:lnSpc>
              <a:spcBef>
                <a:spcPts val="0"/>
              </a:spcBef>
              <a:spcAft>
                <a:spcPts val="0"/>
              </a:spcAft>
              <a:buClr>
                <a:srgbClr val="24292E"/>
              </a:buClr>
              <a:buSzPts val="1600"/>
              <a:buFont typeface="Roboto"/>
              <a:buChar char="●"/>
            </a:pPr>
            <a:r>
              <a:rPr lang="en" sz="1600">
                <a:solidFill>
                  <a:srgbClr val="24292E"/>
                </a:solidFill>
              </a:rPr>
              <a:t>They can also crash an operating system or server application, via a DoS attack.</a:t>
            </a:r>
            <a:br>
              <a:rPr lang="en" sz="1600">
                <a:solidFill>
                  <a:srgbClr val="24292E"/>
                </a:solidFill>
              </a:rPr>
            </a:br>
            <a:endParaRPr sz="1600">
              <a:solidFill>
                <a:srgbClr val="24292E"/>
              </a:solidFill>
            </a:endParaRPr>
          </a:p>
          <a:p>
            <a:pPr indent="-330200" lvl="0" marL="457200" rtl="0" algn="l">
              <a:lnSpc>
                <a:spcPct val="115000"/>
              </a:lnSpc>
              <a:spcBef>
                <a:spcPts val="0"/>
              </a:spcBef>
              <a:spcAft>
                <a:spcPts val="0"/>
              </a:spcAft>
              <a:buClr>
                <a:srgbClr val="24292E"/>
              </a:buClr>
              <a:buSzPts val="1600"/>
              <a:buFont typeface="Roboto"/>
              <a:buChar char="●"/>
            </a:pPr>
            <a:r>
              <a:rPr lang="en" sz="1600">
                <a:solidFill>
                  <a:srgbClr val="24292E"/>
                </a:solidFill>
              </a:rPr>
              <a:t>Like viruses, worms can have a payload that perform further malicious actions.</a:t>
            </a:r>
            <a:endParaRPr sz="1600">
              <a:solidFill>
                <a:srgbClr val="24292E"/>
              </a:solidFill>
            </a:endParaRPr>
          </a:p>
          <a:p>
            <a:pPr indent="0" lvl="0" marL="0" rtl="0" algn="l">
              <a:lnSpc>
                <a:spcPct val="115000"/>
              </a:lnSpc>
              <a:spcBef>
                <a:spcPts val="300"/>
              </a:spcBef>
              <a:spcAft>
                <a:spcPts val="0"/>
              </a:spcAft>
              <a:buNone/>
            </a:pPr>
            <a:r>
              <a:t/>
            </a:r>
            <a:endParaRPr>
              <a:solidFill>
                <a:srgbClr val="24292E"/>
              </a:solidFill>
            </a:endParaRPr>
          </a:p>
          <a:p>
            <a:pPr indent="0" lvl="0" marL="0" rtl="0" algn="l">
              <a:lnSpc>
                <a:spcPct val="115000"/>
              </a:lnSpc>
              <a:spcBef>
                <a:spcPts val="1200"/>
              </a:spcBef>
              <a:spcAft>
                <a:spcPts val="0"/>
              </a:spcAft>
              <a:buNone/>
            </a:pPr>
            <a:r>
              <a:t/>
            </a:r>
            <a:endParaRPr b="1">
              <a:solidFill>
                <a:srgbClr val="24292E"/>
              </a:solidFill>
            </a:endParaRPr>
          </a:p>
          <a:p>
            <a:pPr indent="0" lvl="0" marL="457200" rtl="0" algn="l">
              <a:lnSpc>
                <a:spcPct val="115000"/>
              </a:lnSpc>
              <a:spcBef>
                <a:spcPts val="1200"/>
              </a:spcBef>
              <a:spcAft>
                <a:spcPts val="0"/>
              </a:spcAft>
              <a:buNone/>
            </a:pPr>
            <a:r>
              <a:t/>
            </a:r>
            <a:endParaRPr sz="1600">
              <a:solidFill>
                <a:srgbClr val="24292E"/>
              </a:solidFill>
            </a:endParaRPr>
          </a:p>
          <a:p>
            <a:pPr indent="0" lvl="0" marL="13716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914400" rtl="0" algn="l">
              <a:lnSpc>
                <a:spcPct val="150000"/>
              </a:lnSpc>
              <a:spcBef>
                <a:spcPts val="1200"/>
              </a:spcBef>
              <a:spcAft>
                <a:spcPts val="1200"/>
              </a:spcAft>
              <a:buNone/>
            </a:pPr>
            <a:r>
              <a:t/>
            </a:r>
            <a:endParaRPr sz="1600">
              <a:solidFill>
                <a:srgbClr val="24292E"/>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4" name="Shape 2514"/>
        <p:cNvGrpSpPr/>
        <p:nvPr/>
      </p:nvGrpSpPr>
      <p:grpSpPr>
        <a:xfrm>
          <a:off x="0" y="0"/>
          <a:ext cx="0" cy="0"/>
          <a:chOff x="0" y="0"/>
          <a:chExt cx="0" cy="0"/>
        </a:xfrm>
      </p:grpSpPr>
      <p:sp>
        <p:nvSpPr>
          <p:cNvPr id="2515" name="Google Shape;2515;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Viruses vs. Worms</a:t>
            </a:r>
            <a:endParaRPr/>
          </a:p>
        </p:txBody>
      </p:sp>
      <p:sp>
        <p:nvSpPr>
          <p:cNvPr id="2516" name="Google Shape;2516;p1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 can be easy to confuse worms and viruses. Make sure you know the difference. </a:t>
            </a:r>
            <a:endParaRPr/>
          </a:p>
        </p:txBody>
      </p:sp>
      <p:sp>
        <p:nvSpPr>
          <p:cNvPr id="2517" name="Google Shape;2517;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8" name="Google Shape;2518;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19" name="Google Shape;2519;p156"/>
          <p:cNvSpPr txBox="1"/>
          <p:nvPr>
            <p:ph idx="3" type="subTitle"/>
          </p:nvPr>
        </p:nvSpPr>
        <p:spPr>
          <a:xfrm>
            <a:off x="98100" y="2135813"/>
            <a:ext cx="4298400" cy="2544600"/>
          </a:xfrm>
          <a:prstGeom prst="rect">
            <a:avLst/>
          </a:prstGeom>
        </p:spPr>
        <p:txBody>
          <a:bodyPr anchorCtr="0" anchor="t" bIns="0" lIns="457200" spcFirstLastPara="1" rIns="457200" wrap="square" tIns="0">
            <a:noAutofit/>
          </a:bodyPr>
          <a:lstStyle/>
          <a:p>
            <a:pPr indent="-330200" lvl="0" marL="457200" rtl="0" algn="l">
              <a:lnSpc>
                <a:spcPct val="112000"/>
              </a:lnSpc>
              <a:spcBef>
                <a:spcPts val="700"/>
              </a:spcBef>
              <a:spcAft>
                <a:spcPts val="0"/>
              </a:spcAft>
              <a:buSzPts val="1600"/>
              <a:buChar char="●"/>
            </a:pPr>
            <a:r>
              <a:rPr lang="en" sz="1600"/>
              <a:t>A virus attaches itself to a host.</a:t>
            </a:r>
            <a:endParaRPr sz="1600"/>
          </a:p>
          <a:p>
            <a:pPr indent="-330200" lvl="0" marL="457200" rtl="0" algn="l">
              <a:lnSpc>
                <a:spcPct val="112000"/>
              </a:lnSpc>
              <a:spcBef>
                <a:spcPts val="1000"/>
              </a:spcBef>
              <a:spcAft>
                <a:spcPts val="0"/>
              </a:spcAft>
              <a:buSzPts val="1600"/>
              <a:buChar char="●"/>
            </a:pPr>
            <a:r>
              <a:rPr lang="en" sz="1600"/>
              <a:t>A virus requires an </a:t>
            </a:r>
            <a:r>
              <a:rPr b="1" lang="en" sz="1600"/>
              <a:t>activation mechanism</a:t>
            </a:r>
            <a:r>
              <a:rPr lang="en" sz="1600"/>
              <a:t>, meaning something has to be executed for the virus to take effect.</a:t>
            </a:r>
            <a:endParaRPr sz="1600"/>
          </a:p>
          <a:p>
            <a:pPr indent="-330200" lvl="0" marL="457200" rtl="0" algn="l">
              <a:lnSpc>
                <a:spcPct val="112000"/>
              </a:lnSpc>
              <a:spcBef>
                <a:spcPts val="1000"/>
              </a:spcBef>
              <a:spcAft>
                <a:spcPts val="0"/>
              </a:spcAft>
              <a:buSzPts val="1600"/>
              <a:buChar char="●"/>
            </a:pPr>
            <a:r>
              <a:rPr lang="en" sz="1600"/>
              <a:t>A virus is known for having </a:t>
            </a:r>
            <a:r>
              <a:rPr lang="en" sz="1600">
                <a:latin typeface="Roboto Mono"/>
                <a:ea typeface="Roboto Mono"/>
                <a:cs typeface="Roboto Mono"/>
                <a:sym typeface="Roboto Mono"/>
              </a:rPr>
              <a:t>.bat</a:t>
            </a:r>
            <a:r>
              <a:rPr lang="en" sz="1600"/>
              <a:t> file extension interaction.</a:t>
            </a:r>
            <a:endParaRPr sz="1600"/>
          </a:p>
          <a:p>
            <a:pPr indent="0" lvl="0" marL="914400" rtl="0" algn="l">
              <a:lnSpc>
                <a:spcPct val="113000"/>
              </a:lnSpc>
              <a:spcBef>
                <a:spcPts val="1000"/>
              </a:spcBef>
              <a:spcAft>
                <a:spcPts val="0"/>
              </a:spcAft>
              <a:buNone/>
            </a:pPr>
            <a:r>
              <a:t/>
            </a:r>
            <a:endParaRPr sz="1200">
              <a:solidFill>
                <a:srgbClr val="24292E"/>
              </a:solidFill>
            </a:endParaRPr>
          </a:p>
          <a:p>
            <a:pPr indent="0" lvl="0" marL="0" rtl="0" algn="l">
              <a:lnSpc>
                <a:spcPct val="113000"/>
              </a:lnSpc>
              <a:spcBef>
                <a:spcPts val="500"/>
              </a:spcBef>
              <a:spcAft>
                <a:spcPts val="500"/>
              </a:spcAft>
              <a:buNone/>
            </a:pPr>
            <a:r>
              <a:t/>
            </a:r>
            <a:endParaRPr/>
          </a:p>
        </p:txBody>
      </p:sp>
      <p:sp>
        <p:nvSpPr>
          <p:cNvPr id="2520" name="Google Shape;2520;p156"/>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600"/>
              <a:t>Viruses</a:t>
            </a:r>
            <a:endParaRPr sz="1600"/>
          </a:p>
        </p:txBody>
      </p:sp>
      <p:sp>
        <p:nvSpPr>
          <p:cNvPr id="2521" name="Google Shape;2521;p156"/>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330200" lvl="0" marL="457200" rtl="0" algn="l">
              <a:lnSpc>
                <a:spcPct val="114000"/>
              </a:lnSpc>
              <a:spcBef>
                <a:spcPts val="700"/>
              </a:spcBef>
              <a:spcAft>
                <a:spcPts val="0"/>
              </a:spcAft>
              <a:buSzPts val="1600"/>
              <a:buFont typeface="Roboto"/>
              <a:buChar char="●"/>
            </a:pPr>
            <a:r>
              <a:rPr lang="en" sz="1600"/>
              <a:t>Once on a computer, a worm </a:t>
            </a:r>
            <a:r>
              <a:rPr b="1" lang="en" sz="1600"/>
              <a:t>does not need human interaction</a:t>
            </a:r>
            <a:r>
              <a:rPr lang="en" sz="1600"/>
              <a:t> to activate.</a:t>
            </a:r>
            <a:endParaRPr sz="1600"/>
          </a:p>
          <a:p>
            <a:pPr indent="-330200" lvl="0" marL="457200" rtl="0" algn="l">
              <a:lnSpc>
                <a:spcPct val="114000"/>
              </a:lnSpc>
              <a:spcBef>
                <a:spcPts val="700"/>
              </a:spcBef>
              <a:spcAft>
                <a:spcPts val="0"/>
              </a:spcAft>
              <a:buSzPts val="1600"/>
              <a:buFont typeface="Roboto"/>
              <a:buChar char="●"/>
            </a:pPr>
            <a:r>
              <a:rPr lang="en" sz="1600"/>
              <a:t>A worm </a:t>
            </a:r>
            <a:r>
              <a:rPr b="1" lang="en" sz="1600"/>
              <a:t>automatically replicates</a:t>
            </a:r>
            <a:r>
              <a:rPr lang="en" sz="1600"/>
              <a:t> itself and can travel across computer networks without human interaction.</a:t>
            </a:r>
            <a:endParaRPr sz="1600"/>
          </a:p>
          <a:p>
            <a:pPr indent="0" lvl="0" marL="0" rtl="0" algn="l">
              <a:spcBef>
                <a:spcPts val="700"/>
              </a:spcBef>
              <a:spcAft>
                <a:spcPts val="0"/>
              </a:spcAft>
              <a:buNone/>
            </a:pPr>
            <a:r>
              <a:t/>
            </a:r>
            <a:endParaRPr/>
          </a:p>
        </p:txBody>
      </p:sp>
      <p:sp>
        <p:nvSpPr>
          <p:cNvPr id="2522" name="Google Shape;2522;p156"/>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600"/>
              <a:t>Worms</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6" name="Shape 2526"/>
        <p:cNvGrpSpPr/>
        <p:nvPr/>
      </p:nvGrpSpPr>
      <p:grpSpPr>
        <a:xfrm>
          <a:off x="0" y="0"/>
          <a:ext cx="0" cy="0"/>
          <a:chOff x="0" y="0"/>
          <a:chExt cx="0" cy="0"/>
        </a:xfrm>
      </p:grpSpPr>
      <p:sp>
        <p:nvSpPr>
          <p:cNvPr id="2527" name="Google Shape;2527;p15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Trojans and RATs</a:t>
            </a:r>
            <a:endParaRPr/>
          </a:p>
        </p:txBody>
      </p:sp>
      <p:sp>
        <p:nvSpPr>
          <p:cNvPr id="2528" name="Google Shape;2528;p1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29" name="Google Shape;2529;p1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0" name="Google Shape;2530;p1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4" name="Shape 2534"/>
        <p:cNvGrpSpPr/>
        <p:nvPr/>
      </p:nvGrpSpPr>
      <p:grpSpPr>
        <a:xfrm>
          <a:off x="0" y="0"/>
          <a:ext cx="0" cy="0"/>
          <a:chOff x="0" y="0"/>
          <a:chExt cx="0" cy="0"/>
        </a:xfrm>
      </p:grpSpPr>
      <p:sp>
        <p:nvSpPr>
          <p:cNvPr id="2535" name="Google Shape;2535;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Trojans and RATs</a:t>
            </a:r>
            <a:endParaRPr>
              <a:solidFill>
                <a:srgbClr val="0B5394"/>
              </a:solidFill>
            </a:endParaRPr>
          </a:p>
        </p:txBody>
      </p:sp>
      <p:sp>
        <p:nvSpPr>
          <p:cNvPr id="2536" name="Google Shape;2536;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7" name="Google Shape;2537;p1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38" name="Google Shape;2538;p158"/>
          <p:cNvSpPr txBox="1"/>
          <p:nvPr>
            <p:ph idx="3" type="body"/>
          </p:nvPr>
        </p:nvSpPr>
        <p:spPr>
          <a:xfrm>
            <a:off x="0" y="760650"/>
            <a:ext cx="9144000" cy="3622200"/>
          </a:xfrm>
          <a:prstGeom prst="rect">
            <a:avLst/>
          </a:prstGeom>
        </p:spPr>
        <p:txBody>
          <a:bodyPr anchorCtr="0" anchor="t" bIns="914400" lIns="457200" spcFirstLastPara="1" rIns="457200" wrap="square" tIns="0">
            <a:noAutofit/>
          </a:bodyPr>
          <a:lstStyle/>
          <a:p>
            <a:pPr indent="-317500" lvl="0" marL="457200" rtl="0" algn="l">
              <a:lnSpc>
                <a:spcPct val="113000"/>
              </a:lnSpc>
              <a:spcBef>
                <a:spcPts val="0"/>
              </a:spcBef>
              <a:spcAft>
                <a:spcPts val="0"/>
              </a:spcAft>
              <a:buClr>
                <a:srgbClr val="24292E"/>
              </a:buClr>
              <a:buSzPts val="1400"/>
              <a:buFont typeface="Arial"/>
              <a:buChar char="●"/>
            </a:pPr>
            <a:r>
              <a:rPr lang="en">
                <a:solidFill>
                  <a:srgbClr val="24292E"/>
                </a:solidFill>
                <a:latin typeface="Arial"/>
                <a:ea typeface="Arial"/>
                <a:cs typeface="Arial"/>
                <a:sym typeface="Arial"/>
              </a:rPr>
              <a:t>A </a:t>
            </a:r>
            <a:r>
              <a:rPr b="1" lang="en">
                <a:solidFill>
                  <a:srgbClr val="24292E"/>
                </a:solidFill>
                <a:latin typeface="Arial"/>
                <a:ea typeface="Arial"/>
                <a:cs typeface="Arial"/>
                <a:sym typeface="Arial"/>
              </a:rPr>
              <a:t>Trojan</a:t>
            </a:r>
            <a:r>
              <a:rPr lang="en">
                <a:solidFill>
                  <a:srgbClr val="24292E"/>
                </a:solidFill>
                <a:latin typeface="Arial"/>
                <a:ea typeface="Arial"/>
                <a:cs typeface="Arial"/>
                <a:sym typeface="Arial"/>
              </a:rPr>
              <a:t> is a program that typically hides within something else. They can be embedded within a downloadable object, such as a game or screensaver. </a:t>
            </a:r>
            <a:endParaRPr>
              <a:solidFill>
                <a:srgbClr val="24292E"/>
              </a:solidFill>
              <a:latin typeface="Arial"/>
              <a:ea typeface="Arial"/>
              <a:cs typeface="Arial"/>
              <a:sym typeface="Arial"/>
            </a:endParaRPr>
          </a:p>
          <a:p>
            <a:pPr indent="-317500" lvl="0" marL="457200" rtl="0" algn="l">
              <a:lnSpc>
                <a:spcPct val="113000"/>
              </a:lnSpc>
              <a:spcBef>
                <a:spcPts val="1500"/>
              </a:spcBef>
              <a:spcAft>
                <a:spcPts val="0"/>
              </a:spcAft>
              <a:buClr>
                <a:srgbClr val="24292E"/>
              </a:buClr>
              <a:buSzPts val="1400"/>
              <a:buFont typeface="Arial"/>
              <a:buChar char="●"/>
            </a:pPr>
            <a:r>
              <a:rPr b="1" lang="en">
                <a:solidFill>
                  <a:srgbClr val="24292E"/>
                </a:solidFill>
                <a:latin typeface="Arial"/>
                <a:ea typeface="Arial"/>
                <a:cs typeface="Arial"/>
                <a:sym typeface="Arial"/>
              </a:rPr>
              <a:t>Remote Access Trojans </a:t>
            </a:r>
            <a:r>
              <a:rPr lang="en">
                <a:solidFill>
                  <a:srgbClr val="24292E"/>
                </a:solidFill>
                <a:latin typeface="Arial"/>
                <a:ea typeface="Arial"/>
                <a:cs typeface="Arial"/>
                <a:sym typeface="Arial"/>
              </a:rPr>
              <a:t>(RAT) function as backdoor applications. Once this Trojan backdoor is installed, the attacker can access the victim's computer and install files and software on it.</a:t>
            </a:r>
            <a:endParaRPr>
              <a:solidFill>
                <a:srgbClr val="24292E"/>
              </a:solidFill>
              <a:latin typeface="Arial"/>
              <a:ea typeface="Arial"/>
              <a:cs typeface="Arial"/>
              <a:sym typeface="Arial"/>
            </a:endParaRPr>
          </a:p>
          <a:p>
            <a:pPr indent="-317500" lvl="1" marL="914400" rtl="0" algn="l">
              <a:lnSpc>
                <a:spcPct val="113000"/>
              </a:lnSpc>
              <a:spcBef>
                <a:spcPts val="1500"/>
              </a:spcBef>
              <a:spcAft>
                <a:spcPts val="0"/>
              </a:spcAft>
              <a:buClr>
                <a:srgbClr val="24292E"/>
              </a:buClr>
              <a:buSzPts val="1400"/>
              <a:buFont typeface="Arial"/>
              <a:buChar char="○"/>
            </a:pPr>
            <a:r>
              <a:rPr lang="en">
                <a:solidFill>
                  <a:srgbClr val="24292E"/>
                </a:solidFill>
                <a:latin typeface="Arial"/>
                <a:ea typeface="Arial"/>
                <a:cs typeface="Arial"/>
                <a:sym typeface="Arial"/>
              </a:rPr>
              <a:t>The RAT needs to establish a covert channel from the victim's host to a Command and Control (C2 or C&amp;C) host or network operated by the attacker. Identifying a network connection is usually the best indicator that a RAT has compromised a victim's computer.</a:t>
            </a:r>
            <a:endParaRPr>
              <a:solidFill>
                <a:srgbClr val="24292E"/>
              </a:solidFill>
              <a:latin typeface="Arial"/>
              <a:ea typeface="Arial"/>
              <a:cs typeface="Arial"/>
              <a:sym typeface="Arial"/>
            </a:endParaRPr>
          </a:p>
          <a:p>
            <a:pPr indent="-317500" lvl="0" marL="457200" rtl="0" algn="l">
              <a:lnSpc>
                <a:spcPct val="113000"/>
              </a:lnSpc>
              <a:spcBef>
                <a:spcPts val="1500"/>
              </a:spcBef>
              <a:spcAft>
                <a:spcPts val="0"/>
              </a:spcAft>
              <a:buClr>
                <a:srgbClr val="24292E"/>
              </a:buClr>
              <a:buSzPts val="1400"/>
              <a:buFont typeface="Arial"/>
              <a:buChar char="●"/>
            </a:pPr>
            <a:r>
              <a:rPr lang="en">
                <a:solidFill>
                  <a:srgbClr val="24292E"/>
                </a:solidFill>
                <a:latin typeface="Arial"/>
                <a:ea typeface="Arial"/>
                <a:cs typeface="Arial"/>
                <a:sym typeface="Arial"/>
              </a:rPr>
              <a:t>A victim's computer is referred to as a </a:t>
            </a:r>
            <a:r>
              <a:rPr b="1" lang="en">
                <a:solidFill>
                  <a:srgbClr val="24292E"/>
                </a:solidFill>
                <a:latin typeface="Arial"/>
                <a:ea typeface="Arial"/>
                <a:cs typeface="Arial"/>
                <a:sym typeface="Arial"/>
              </a:rPr>
              <a:t>zombie</a:t>
            </a:r>
            <a:r>
              <a:rPr lang="en">
                <a:solidFill>
                  <a:srgbClr val="24292E"/>
                </a:solidFill>
                <a:latin typeface="Arial"/>
                <a:ea typeface="Arial"/>
                <a:cs typeface="Arial"/>
                <a:sym typeface="Arial"/>
              </a:rPr>
              <a:t> when the attacker is able to send remote commands to the victim’s computer. This can be used for many purposes, such as downloading additional malicious programs.</a:t>
            </a:r>
            <a:endParaRPr>
              <a:solidFill>
                <a:srgbClr val="24292E"/>
              </a:solidFill>
              <a:latin typeface="Arial"/>
              <a:ea typeface="Arial"/>
              <a:cs typeface="Arial"/>
              <a:sym typeface="Arial"/>
            </a:endParaRPr>
          </a:p>
          <a:p>
            <a:pPr indent="-317500" lvl="0" marL="457200" rtl="0" algn="l">
              <a:lnSpc>
                <a:spcPct val="113000"/>
              </a:lnSpc>
              <a:spcBef>
                <a:spcPts val="1500"/>
              </a:spcBef>
              <a:spcAft>
                <a:spcPts val="0"/>
              </a:spcAft>
              <a:buClr>
                <a:srgbClr val="24292E"/>
              </a:buClr>
              <a:buSzPts val="1400"/>
              <a:buFont typeface="Arial"/>
              <a:buChar char="●"/>
            </a:pPr>
            <a:r>
              <a:rPr b="1" lang="en">
                <a:solidFill>
                  <a:srgbClr val="24292E"/>
                </a:solidFill>
                <a:latin typeface="Arial"/>
                <a:ea typeface="Arial"/>
                <a:cs typeface="Arial"/>
                <a:sym typeface="Arial"/>
              </a:rPr>
              <a:t>Botnets</a:t>
            </a:r>
            <a:r>
              <a:rPr lang="en">
                <a:solidFill>
                  <a:srgbClr val="24292E"/>
                </a:solidFill>
                <a:latin typeface="Arial"/>
                <a:ea typeface="Arial"/>
                <a:cs typeface="Arial"/>
                <a:sym typeface="Arial"/>
              </a:rPr>
              <a:t> are two or more zombie computers that are being remotely controlled by an attacker.</a:t>
            </a:r>
            <a:r>
              <a:rPr b="1" lang="en">
                <a:solidFill>
                  <a:srgbClr val="24292E"/>
                </a:solidFill>
                <a:latin typeface="Arial"/>
                <a:ea typeface="Arial"/>
                <a:cs typeface="Arial"/>
                <a:sym typeface="Arial"/>
              </a:rPr>
              <a:t> </a:t>
            </a:r>
            <a:endParaRPr b="1">
              <a:solidFill>
                <a:srgbClr val="24292E"/>
              </a:solidFill>
            </a:endParaRPr>
          </a:p>
          <a:p>
            <a:pPr indent="0" lvl="0" marL="0" rtl="0" algn="l">
              <a:lnSpc>
                <a:spcPct val="115000"/>
              </a:lnSpc>
              <a:spcBef>
                <a:spcPts val="1500"/>
              </a:spcBef>
              <a:spcAft>
                <a:spcPts val="0"/>
              </a:spcAft>
              <a:buNone/>
            </a:pPr>
            <a:r>
              <a:t/>
            </a:r>
            <a:endParaRPr b="1">
              <a:solidFill>
                <a:srgbClr val="24292E"/>
              </a:solidFill>
            </a:endParaRPr>
          </a:p>
          <a:p>
            <a:pPr indent="0" lvl="0" marL="457200" rtl="0" algn="l">
              <a:lnSpc>
                <a:spcPct val="115000"/>
              </a:lnSpc>
              <a:spcBef>
                <a:spcPts val="1200"/>
              </a:spcBef>
              <a:spcAft>
                <a:spcPts val="0"/>
              </a:spcAft>
              <a:buNone/>
            </a:pPr>
            <a:r>
              <a:t/>
            </a:r>
            <a:endParaRPr>
              <a:solidFill>
                <a:srgbClr val="24292E"/>
              </a:solidFill>
            </a:endParaRPr>
          </a:p>
          <a:p>
            <a:pPr indent="0" lvl="0" marL="1371600" rtl="0" algn="l">
              <a:lnSpc>
                <a:spcPct val="115000"/>
              </a:lnSpc>
              <a:spcBef>
                <a:spcPts val="1200"/>
              </a:spcBef>
              <a:spcAft>
                <a:spcPts val="0"/>
              </a:spcAft>
              <a:buNone/>
            </a:pPr>
            <a:r>
              <a:t/>
            </a:r>
            <a:endParaRPr>
              <a:solidFill>
                <a:srgbClr val="24292E"/>
              </a:solidFill>
              <a:latin typeface="Arial"/>
              <a:ea typeface="Arial"/>
              <a:cs typeface="Arial"/>
              <a:sym typeface="Arial"/>
            </a:endParaRPr>
          </a:p>
          <a:p>
            <a:pPr indent="0" lvl="0" marL="914400" rtl="0" algn="l">
              <a:lnSpc>
                <a:spcPct val="150000"/>
              </a:lnSpc>
              <a:spcBef>
                <a:spcPts val="1200"/>
              </a:spcBef>
              <a:spcAft>
                <a:spcPts val="1200"/>
              </a:spcAft>
              <a:buNone/>
            </a:pPr>
            <a:r>
              <a:t/>
            </a:r>
            <a:endParaRPr>
              <a:solidFill>
                <a:srgbClr val="24292E"/>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2" name="Shape 2542"/>
        <p:cNvGrpSpPr/>
        <p:nvPr/>
      </p:nvGrpSpPr>
      <p:grpSpPr>
        <a:xfrm>
          <a:off x="0" y="0"/>
          <a:ext cx="0" cy="0"/>
          <a:chOff x="0" y="0"/>
          <a:chExt cx="0" cy="0"/>
        </a:xfrm>
      </p:grpSpPr>
      <p:sp>
        <p:nvSpPr>
          <p:cNvPr id="2543" name="Google Shape;2543;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Spyware, Adware, and Keyloggers</a:t>
            </a:r>
            <a:endParaRPr>
              <a:solidFill>
                <a:srgbClr val="0B5394"/>
              </a:solidFill>
            </a:endParaRPr>
          </a:p>
        </p:txBody>
      </p:sp>
      <p:sp>
        <p:nvSpPr>
          <p:cNvPr id="2544" name="Google Shape;2544;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5" name="Google Shape;2545;p1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46" name="Google Shape;2546;p159"/>
          <p:cNvSpPr txBox="1"/>
          <p:nvPr>
            <p:ph idx="3" type="body"/>
          </p:nvPr>
        </p:nvSpPr>
        <p:spPr>
          <a:xfrm>
            <a:off x="0" y="7606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600">
                <a:solidFill>
                  <a:srgbClr val="24292E"/>
                </a:solidFill>
              </a:rPr>
              <a:t>Spyware</a:t>
            </a:r>
            <a:r>
              <a:rPr lang="en" sz="1600">
                <a:solidFill>
                  <a:srgbClr val="24292E"/>
                </a:solidFill>
              </a:rPr>
              <a:t> is a program that gains a foothold into the victim's system, and can be installed with or without the user's knowledge. They monitor user activity and send the information to an external source. </a:t>
            </a:r>
            <a:endParaRPr sz="1600">
              <a:solidFill>
                <a:srgbClr val="24292E"/>
              </a:solidFill>
            </a:endParaRPr>
          </a:p>
          <a:p>
            <a:pPr indent="0" lvl="0" marL="0" rtl="0" algn="l">
              <a:lnSpc>
                <a:spcPct val="115000"/>
              </a:lnSpc>
              <a:spcBef>
                <a:spcPts val="1200"/>
              </a:spcBef>
              <a:spcAft>
                <a:spcPts val="0"/>
              </a:spcAft>
              <a:buNone/>
            </a:pPr>
            <a:r>
              <a:t/>
            </a:r>
            <a:endParaRPr sz="1600">
              <a:solidFill>
                <a:srgbClr val="24292E"/>
              </a:solidFill>
            </a:endParaRPr>
          </a:p>
          <a:p>
            <a:pPr indent="0" lvl="0" marL="0" rtl="0" algn="l">
              <a:lnSpc>
                <a:spcPct val="115000"/>
              </a:lnSpc>
              <a:spcBef>
                <a:spcPts val="1200"/>
              </a:spcBef>
              <a:spcAft>
                <a:spcPts val="0"/>
              </a:spcAft>
              <a:buNone/>
            </a:pPr>
            <a:r>
              <a:rPr b="1" lang="en" sz="1600">
                <a:solidFill>
                  <a:srgbClr val="24292E"/>
                </a:solidFill>
              </a:rPr>
              <a:t>Keyloggers</a:t>
            </a:r>
            <a:r>
              <a:rPr lang="en" sz="1600">
                <a:solidFill>
                  <a:srgbClr val="24292E"/>
                </a:solidFill>
              </a:rPr>
              <a:t> actively attempt to steal confidential information by capturing the keystrokes of the victim. Keyloggers can be viewed as a type of spyware as they are hidden on the remote computer system and used to discreetly capture the victims information.</a:t>
            </a:r>
            <a:br>
              <a:rPr lang="en" sz="1600">
                <a:solidFill>
                  <a:srgbClr val="24292E"/>
                </a:solidFill>
              </a:rPr>
            </a:br>
            <a:endParaRPr sz="1600">
              <a:solidFill>
                <a:srgbClr val="24292E"/>
              </a:solidFill>
            </a:endParaRPr>
          </a:p>
          <a:p>
            <a:pPr indent="0" lvl="0" marL="0" rtl="0" algn="l">
              <a:lnSpc>
                <a:spcPct val="115000"/>
              </a:lnSpc>
              <a:spcBef>
                <a:spcPts val="1200"/>
              </a:spcBef>
              <a:spcAft>
                <a:spcPts val="0"/>
              </a:spcAft>
              <a:buNone/>
            </a:pPr>
            <a:r>
              <a:rPr b="1" lang="en" sz="1600">
                <a:solidFill>
                  <a:srgbClr val="24292E"/>
                </a:solidFill>
              </a:rPr>
              <a:t>Adware </a:t>
            </a:r>
            <a:r>
              <a:rPr lang="en" sz="1600">
                <a:solidFill>
                  <a:srgbClr val="24292E"/>
                </a:solidFill>
              </a:rPr>
              <a:t>is any type of software or browser </a:t>
            </a:r>
            <a:r>
              <a:rPr lang="en" sz="1600">
                <a:solidFill>
                  <a:srgbClr val="24292E"/>
                </a:solidFill>
              </a:rPr>
              <a:t>plugin</a:t>
            </a:r>
            <a:r>
              <a:rPr lang="en" sz="1600">
                <a:solidFill>
                  <a:srgbClr val="24292E"/>
                </a:solidFill>
              </a:rPr>
              <a:t> that displays or downloads advertisements via pop-ups. Some can act like spyware, for example, by tracking websites that a user visits.</a:t>
            </a:r>
            <a:endParaRPr sz="1600">
              <a:solidFill>
                <a:srgbClr val="24292E"/>
              </a:solidFill>
            </a:endParaRPr>
          </a:p>
          <a:p>
            <a:pPr indent="0" lvl="0" marL="0" rtl="0" algn="l">
              <a:lnSpc>
                <a:spcPct val="115000"/>
              </a:lnSpc>
              <a:spcBef>
                <a:spcPts val="1200"/>
              </a:spcBef>
              <a:spcAft>
                <a:spcPts val="0"/>
              </a:spcAft>
              <a:buNone/>
            </a:pPr>
            <a:r>
              <a:t/>
            </a:r>
            <a:endParaRPr sz="1300">
              <a:solidFill>
                <a:srgbClr val="24292E"/>
              </a:solidFill>
              <a:latin typeface="Arial"/>
              <a:ea typeface="Arial"/>
              <a:cs typeface="Arial"/>
              <a:sym typeface="Arial"/>
            </a:endParaRPr>
          </a:p>
          <a:p>
            <a:pPr indent="0" lvl="0" marL="0" rtl="0" algn="l">
              <a:lnSpc>
                <a:spcPct val="115000"/>
              </a:lnSpc>
              <a:spcBef>
                <a:spcPts val="1200"/>
              </a:spcBef>
              <a:spcAft>
                <a:spcPts val="0"/>
              </a:spcAft>
              <a:buNone/>
            </a:pPr>
            <a:r>
              <a:t/>
            </a:r>
            <a:endParaRPr b="1">
              <a:solidFill>
                <a:srgbClr val="24292E"/>
              </a:solidFill>
            </a:endParaRPr>
          </a:p>
          <a:p>
            <a:pPr indent="0" lvl="0" marL="457200" rtl="0" algn="l">
              <a:lnSpc>
                <a:spcPct val="115000"/>
              </a:lnSpc>
              <a:spcBef>
                <a:spcPts val="1200"/>
              </a:spcBef>
              <a:spcAft>
                <a:spcPts val="0"/>
              </a:spcAft>
              <a:buNone/>
            </a:pPr>
            <a:r>
              <a:t/>
            </a:r>
            <a:endParaRPr sz="1600">
              <a:solidFill>
                <a:srgbClr val="24292E"/>
              </a:solidFill>
            </a:endParaRPr>
          </a:p>
          <a:p>
            <a:pPr indent="0" lvl="0" marL="13716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914400" rtl="0" algn="l">
              <a:lnSpc>
                <a:spcPct val="150000"/>
              </a:lnSpc>
              <a:spcBef>
                <a:spcPts val="1200"/>
              </a:spcBef>
              <a:spcAft>
                <a:spcPts val="1200"/>
              </a:spcAft>
              <a:buNone/>
            </a:pPr>
            <a:r>
              <a:t/>
            </a:r>
            <a:endParaRPr sz="1600">
              <a:solidFill>
                <a:srgbClr val="24292E"/>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0" name="Shape 2550"/>
        <p:cNvGrpSpPr/>
        <p:nvPr/>
      </p:nvGrpSpPr>
      <p:grpSpPr>
        <a:xfrm>
          <a:off x="0" y="0"/>
          <a:ext cx="0" cy="0"/>
          <a:chOff x="0" y="0"/>
          <a:chExt cx="0" cy="0"/>
        </a:xfrm>
      </p:grpSpPr>
      <p:sp>
        <p:nvSpPr>
          <p:cNvPr id="2551" name="Google Shape;2551;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Backdoors</a:t>
            </a:r>
            <a:endParaRPr>
              <a:solidFill>
                <a:srgbClr val="0B5394"/>
              </a:solidFill>
            </a:endParaRPr>
          </a:p>
        </p:txBody>
      </p:sp>
      <p:sp>
        <p:nvSpPr>
          <p:cNvPr id="2552" name="Google Shape;2552;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53" name="Google Shape;2553;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54" name="Google Shape;2554;p160"/>
          <p:cNvSpPr txBox="1"/>
          <p:nvPr>
            <p:ph idx="3" type="body"/>
          </p:nvPr>
        </p:nvSpPr>
        <p:spPr>
          <a:xfrm>
            <a:off x="0" y="7606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br>
              <a:rPr lang="en" sz="1600">
                <a:solidFill>
                  <a:srgbClr val="24292E"/>
                </a:solidFill>
              </a:rPr>
            </a:br>
            <a:r>
              <a:rPr b="1" lang="en" sz="1600">
                <a:solidFill>
                  <a:srgbClr val="24292E"/>
                </a:solidFill>
              </a:rPr>
              <a:t>Backdoors</a:t>
            </a:r>
            <a:r>
              <a:rPr lang="en" sz="1600">
                <a:solidFill>
                  <a:srgbClr val="24292E"/>
                </a:solidFill>
              </a:rPr>
              <a:t> are remote access methods that are installed without the user knowing. </a:t>
            </a:r>
            <a:endParaRPr sz="1600">
              <a:solidFill>
                <a:srgbClr val="24292E"/>
              </a:solidFill>
            </a:endParaRPr>
          </a:p>
          <a:p>
            <a:pPr indent="-330200" lvl="0" marL="457200" rtl="0" algn="l">
              <a:lnSpc>
                <a:spcPct val="115000"/>
              </a:lnSpc>
              <a:spcBef>
                <a:spcPts val="1200"/>
              </a:spcBef>
              <a:spcAft>
                <a:spcPts val="0"/>
              </a:spcAft>
              <a:buClr>
                <a:srgbClr val="24292E"/>
              </a:buClr>
              <a:buSzPts val="1600"/>
              <a:buChar char="●"/>
            </a:pPr>
            <a:r>
              <a:rPr lang="en" sz="1600">
                <a:solidFill>
                  <a:srgbClr val="24292E"/>
                </a:solidFill>
              </a:rPr>
              <a:t>These installations can occur if the user has unknowingly installed malware, such as a Trojan.</a:t>
            </a:r>
            <a:br>
              <a:rPr lang="en" sz="1600">
                <a:solidFill>
                  <a:srgbClr val="24292E"/>
                </a:solidFill>
              </a:rPr>
            </a:br>
            <a:endParaRPr sz="1600">
              <a:solidFill>
                <a:srgbClr val="24292E"/>
              </a:solidFill>
            </a:endParaRPr>
          </a:p>
          <a:p>
            <a:pPr indent="0" lvl="0" marL="0" rtl="0" algn="l">
              <a:lnSpc>
                <a:spcPct val="115000"/>
              </a:lnSpc>
              <a:spcBef>
                <a:spcPts val="1200"/>
              </a:spcBef>
              <a:spcAft>
                <a:spcPts val="0"/>
              </a:spcAft>
              <a:buNone/>
            </a:pPr>
            <a:r>
              <a:rPr lang="en" sz="1600">
                <a:solidFill>
                  <a:srgbClr val="24292E"/>
                </a:solidFill>
              </a:rPr>
              <a:t>Backdoors can also be created in different ways, such as:</a:t>
            </a:r>
            <a:endParaRPr sz="1600">
              <a:solidFill>
                <a:srgbClr val="24292E"/>
              </a:solidFill>
            </a:endParaRPr>
          </a:p>
          <a:p>
            <a:pPr indent="-330200" lvl="0" marL="457200" rtl="0" algn="l">
              <a:lnSpc>
                <a:spcPct val="115000"/>
              </a:lnSpc>
              <a:spcBef>
                <a:spcPts val="1200"/>
              </a:spcBef>
              <a:spcAft>
                <a:spcPts val="0"/>
              </a:spcAft>
              <a:buClr>
                <a:srgbClr val="24292E"/>
              </a:buClr>
              <a:buSzPts val="1600"/>
              <a:buFont typeface="Roboto"/>
              <a:buChar char="●"/>
            </a:pPr>
            <a:r>
              <a:rPr lang="en" sz="1600">
                <a:solidFill>
                  <a:srgbClr val="24292E"/>
                </a:solidFill>
              </a:rPr>
              <a:t>If programer creates backdoors in software application for testing and development but then does not removed them when the application is deployed.</a:t>
            </a:r>
            <a:endParaRPr sz="1600">
              <a:solidFill>
                <a:srgbClr val="24292E"/>
              </a:solidFill>
            </a:endParaRPr>
          </a:p>
          <a:p>
            <a:pPr indent="0" lvl="0" marL="457200" rtl="0" algn="l">
              <a:lnSpc>
                <a:spcPct val="115000"/>
              </a:lnSpc>
              <a:spcBef>
                <a:spcPts val="1200"/>
              </a:spcBef>
              <a:spcAft>
                <a:spcPts val="0"/>
              </a:spcAft>
              <a:buNone/>
            </a:pPr>
            <a:r>
              <a:t/>
            </a:r>
            <a:endParaRPr sz="700">
              <a:solidFill>
                <a:srgbClr val="24292E"/>
              </a:solidFill>
            </a:endParaRPr>
          </a:p>
          <a:p>
            <a:pPr indent="-330200" lvl="0" marL="457200" rtl="0" algn="l">
              <a:lnSpc>
                <a:spcPct val="115000"/>
              </a:lnSpc>
              <a:spcBef>
                <a:spcPts val="1200"/>
              </a:spcBef>
              <a:spcAft>
                <a:spcPts val="0"/>
              </a:spcAft>
              <a:buClr>
                <a:srgbClr val="24292E"/>
              </a:buClr>
              <a:buSzPts val="1600"/>
              <a:buFont typeface="Roboto"/>
              <a:buChar char="●"/>
            </a:pPr>
            <a:r>
              <a:rPr lang="en" sz="1600">
                <a:solidFill>
                  <a:srgbClr val="24292E"/>
                </a:solidFill>
              </a:rPr>
              <a:t>Some software or hardware misconfigurations can give unauthorized users access.</a:t>
            </a:r>
            <a:endParaRPr sz="1600">
              <a:solidFill>
                <a:srgbClr val="24292E"/>
              </a:solidFill>
            </a:endParaRPr>
          </a:p>
          <a:p>
            <a:pPr indent="-330200" lvl="1" marL="914400" rtl="0" algn="l">
              <a:lnSpc>
                <a:spcPct val="115000"/>
              </a:lnSpc>
              <a:spcBef>
                <a:spcPts val="0"/>
              </a:spcBef>
              <a:spcAft>
                <a:spcPts val="0"/>
              </a:spcAft>
              <a:buClr>
                <a:srgbClr val="24292E"/>
              </a:buClr>
              <a:buSzPts val="1600"/>
              <a:buFont typeface="Arial"/>
              <a:buChar char="○"/>
            </a:pPr>
            <a:r>
              <a:rPr b="1" lang="en" sz="1600">
                <a:solidFill>
                  <a:srgbClr val="24292E"/>
                </a:solidFill>
              </a:rPr>
              <a:t>For example</a:t>
            </a:r>
            <a:r>
              <a:rPr lang="en" sz="1600">
                <a:solidFill>
                  <a:srgbClr val="24292E"/>
                </a:solidFill>
              </a:rPr>
              <a:t>: a router can be left configured with the default administrative password. </a:t>
            </a:r>
            <a:endParaRPr sz="1600">
              <a:solidFill>
                <a:srgbClr val="24292E"/>
              </a:solidFill>
            </a:endParaRPr>
          </a:p>
          <a:p>
            <a:pPr indent="0" lvl="0" marL="0" rtl="0" algn="l">
              <a:lnSpc>
                <a:spcPct val="115000"/>
              </a:lnSpc>
              <a:spcBef>
                <a:spcPts val="1200"/>
              </a:spcBef>
              <a:spcAft>
                <a:spcPts val="0"/>
              </a:spcAft>
              <a:buNone/>
            </a:pPr>
            <a:r>
              <a:t/>
            </a:r>
            <a:endParaRPr b="1" sz="1600">
              <a:solidFill>
                <a:srgbClr val="24292E"/>
              </a:solidFill>
            </a:endParaRPr>
          </a:p>
          <a:p>
            <a:pPr indent="0" lvl="0" marL="0" rtl="0" algn="l">
              <a:lnSpc>
                <a:spcPct val="115000"/>
              </a:lnSpc>
              <a:spcBef>
                <a:spcPts val="1200"/>
              </a:spcBef>
              <a:spcAft>
                <a:spcPts val="0"/>
              </a:spcAft>
              <a:buNone/>
            </a:pPr>
            <a:r>
              <a:t/>
            </a:r>
            <a:endParaRPr sz="1300">
              <a:solidFill>
                <a:srgbClr val="24292E"/>
              </a:solidFill>
              <a:latin typeface="Arial"/>
              <a:ea typeface="Arial"/>
              <a:cs typeface="Arial"/>
              <a:sym typeface="Arial"/>
            </a:endParaRPr>
          </a:p>
          <a:p>
            <a:pPr indent="0" lvl="0" marL="0" rtl="0" algn="l">
              <a:lnSpc>
                <a:spcPct val="115000"/>
              </a:lnSpc>
              <a:spcBef>
                <a:spcPts val="1200"/>
              </a:spcBef>
              <a:spcAft>
                <a:spcPts val="0"/>
              </a:spcAft>
              <a:buNone/>
            </a:pPr>
            <a:r>
              <a:t/>
            </a:r>
            <a:endParaRPr b="1">
              <a:solidFill>
                <a:srgbClr val="24292E"/>
              </a:solidFill>
            </a:endParaRPr>
          </a:p>
          <a:p>
            <a:pPr indent="0" lvl="0" marL="457200" rtl="0" algn="l">
              <a:lnSpc>
                <a:spcPct val="115000"/>
              </a:lnSpc>
              <a:spcBef>
                <a:spcPts val="1200"/>
              </a:spcBef>
              <a:spcAft>
                <a:spcPts val="0"/>
              </a:spcAft>
              <a:buNone/>
            </a:pPr>
            <a:r>
              <a:t/>
            </a:r>
            <a:endParaRPr sz="1600">
              <a:solidFill>
                <a:srgbClr val="24292E"/>
              </a:solidFill>
            </a:endParaRPr>
          </a:p>
          <a:p>
            <a:pPr indent="0" lvl="0" marL="13716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914400" rtl="0" algn="l">
              <a:lnSpc>
                <a:spcPct val="150000"/>
              </a:lnSpc>
              <a:spcBef>
                <a:spcPts val="1200"/>
              </a:spcBef>
              <a:spcAft>
                <a:spcPts val="1200"/>
              </a:spcAft>
              <a:buNone/>
            </a:pPr>
            <a:r>
              <a:t/>
            </a:r>
            <a:endParaRPr sz="1600">
              <a:solidFill>
                <a:srgbClr val="24292E"/>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8" name="Shape 2558"/>
        <p:cNvGrpSpPr/>
        <p:nvPr/>
      </p:nvGrpSpPr>
      <p:grpSpPr>
        <a:xfrm>
          <a:off x="0" y="0"/>
          <a:ext cx="0" cy="0"/>
          <a:chOff x="0" y="0"/>
          <a:chExt cx="0" cy="0"/>
        </a:xfrm>
      </p:grpSpPr>
      <p:sp>
        <p:nvSpPr>
          <p:cNvPr id="2559" name="Google Shape;2559;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Rootkits</a:t>
            </a:r>
            <a:endParaRPr>
              <a:solidFill>
                <a:srgbClr val="0B5394"/>
              </a:solidFill>
            </a:endParaRPr>
          </a:p>
        </p:txBody>
      </p:sp>
      <p:sp>
        <p:nvSpPr>
          <p:cNvPr id="2560" name="Google Shape;2560;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1" name="Google Shape;2561;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62" name="Google Shape;2562;p161"/>
          <p:cNvSpPr txBox="1"/>
          <p:nvPr>
            <p:ph idx="3" type="body"/>
          </p:nvPr>
        </p:nvSpPr>
        <p:spPr>
          <a:xfrm>
            <a:off x="0" y="907050"/>
            <a:ext cx="9144000" cy="34758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sz="1600">
                <a:solidFill>
                  <a:srgbClr val="24292E"/>
                </a:solidFill>
              </a:rPr>
              <a:t>Some Trojans</a:t>
            </a:r>
            <a:r>
              <a:rPr lang="en" sz="1600">
                <a:solidFill>
                  <a:srgbClr val="24292E"/>
                </a:solidFill>
              </a:rPr>
              <a:t> can often appear as a running service. These service names are typically configured to appear similar to real services in order to evade detection. </a:t>
            </a:r>
            <a:br>
              <a:rPr lang="en" sz="1600">
                <a:solidFill>
                  <a:srgbClr val="24292E"/>
                </a:solidFill>
              </a:rPr>
            </a:br>
            <a:endParaRPr sz="1600">
              <a:solidFill>
                <a:srgbClr val="24292E"/>
              </a:solidFill>
            </a:endParaRPr>
          </a:p>
          <a:p>
            <a:pPr indent="0" lvl="0" marL="0" rtl="0" algn="l">
              <a:lnSpc>
                <a:spcPct val="114000"/>
              </a:lnSpc>
              <a:spcBef>
                <a:spcPts val="800"/>
              </a:spcBef>
              <a:spcAft>
                <a:spcPts val="0"/>
              </a:spcAft>
              <a:buNone/>
            </a:pPr>
            <a:r>
              <a:t/>
            </a:r>
            <a:endParaRPr sz="1600">
              <a:solidFill>
                <a:srgbClr val="24292E"/>
              </a:solidFill>
            </a:endParaRPr>
          </a:p>
          <a:p>
            <a:pPr indent="0" lvl="0" marL="0" rtl="0" algn="l">
              <a:lnSpc>
                <a:spcPct val="114000"/>
              </a:lnSpc>
              <a:spcBef>
                <a:spcPts val="800"/>
              </a:spcBef>
              <a:spcAft>
                <a:spcPts val="0"/>
              </a:spcAft>
              <a:buNone/>
            </a:pPr>
            <a:r>
              <a:t/>
            </a:r>
            <a:endParaRPr b="1" sz="1600">
              <a:solidFill>
                <a:srgbClr val="24292E"/>
              </a:solidFill>
            </a:endParaRPr>
          </a:p>
          <a:p>
            <a:pPr indent="0" lvl="0" marL="0" rtl="0" algn="l">
              <a:lnSpc>
                <a:spcPct val="114000"/>
              </a:lnSpc>
              <a:spcBef>
                <a:spcPts val="800"/>
              </a:spcBef>
              <a:spcAft>
                <a:spcPts val="0"/>
              </a:spcAft>
              <a:buNone/>
            </a:pPr>
            <a:r>
              <a:t/>
            </a:r>
            <a:endParaRPr sz="1300">
              <a:solidFill>
                <a:srgbClr val="24292E"/>
              </a:solidFill>
              <a:latin typeface="Arial"/>
              <a:ea typeface="Arial"/>
              <a:cs typeface="Arial"/>
              <a:sym typeface="Arial"/>
            </a:endParaRPr>
          </a:p>
          <a:p>
            <a:pPr indent="0" lvl="0" marL="0" rtl="0" algn="l">
              <a:lnSpc>
                <a:spcPct val="114000"/>
              </a:lnSpc>
              <a:spcBef>
                <a:spcPts val="800"/>
              </a:spcBef>
              <a:spcAft>
                <a:spcPts val="0"/>
              </a:spcAft>
              <a:buNone/>
            </a:pPr>
            <a:r>
              <a:t/>
            </a:r>
            <a:endParaRPr b="1">
              <a:solidFill>
                <a:srgbClr val="24292E"/>
              </a:solidFill>
            </a:endParaRPr>
          </a:p>
          <a:p>
            <a:pPr indent="0" lvl="0" marL="457200" rtl="0" algn="l">
              <a:lnSpc>
                <a:spcPct val="114000"/>
              </a:lnSpc>
              <a:spcBef>
                <a:spcPts val="800"/>
              </a:spcBef>
              <a:spcAft>
                <a:spcPts val="0"/>
              </a:spcAft>
              <a:buNone/>
            </a:pPr>
            <a:r>
              <a:t/>
            </a:r>
            <a:endParaRPr sz="1600">
              <a:solidFill>
                <a:srgbClr val="24292E"/>
              </a:solidFill>
            </a:endParaRPr>
          </a:p>
          <a:p>
            <a:pPr indent="0" lvl="0" marL="1371600" rtl="0" algn="l">
              <a:lnSpc>
                <a:spcPct val="114000"/>
              </a:lnSpc>
              <a:spcBef>
                <a:spcPts val="800"/>
              </a:spcBef>
              <a:spcAft>
                <a:spcPts val="0"/>
              </a:spcAft>
              <a:buNone/>
            </a:pPr>
            <a:r>
              <a:t/>
            </a:r>
            <a:endParaRPr sz="1200">
              <a:solidFill>
                <a:srgbClr val="24292E"/>
              </a:solidFill>
              <a:latin typeface="Arial"/>
              <a:ea typeface="Arial"/>
              <a:cs typeface="Arial"/>
              <a:sym typeface="Arial"/>
            </a:endParaRPr>
          </a:p>
          <a:p>
            <a:pPr indent="0" lvl="0" marL="914400" rtl="0" algn="l">
              <a:lnSpc>
                <a:spcPct val="114000"/>
              </a:lnSpc>
              <a:spcBef>
                <a:spcPts val="800"/>
              </a:spcBef>
              <a:spcAft>
                <a:spcPts val="800"/>
              </a:spcAft>
              <a:buNone/>
            </a:pPr>
            <a:r>
              <a:t/>
            </a:r>
            <a:endParaRPr sz="1600">
              <a:solidFill>
                <a:srgbClr val="24292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5" name="Shape 2075"/>
        <p:cNvGrpSpPr/>
        <p:nvPr/>
      </p:nvGrpSpPr>
      <p:grpSpPr>
        <a:xfrm>
          <a:off x="0" y="0"/>
          <a:ext cx="0" cy="0"/>
          <a:chOff x="0" y="0"/>
          <a:chExt cx="0" cy="0"/>
        </a:xfrm>
      </p:grpSpPr>
      <p:sp>
        <p:nvSpPr>
          <p:cNvPr id="2076" name="Google Shape;2076;p108"/>
          <p:cNvSpPr txBox="1"/>
          <p:nvPr>
            <p:ph type="title"/>
          </p:nvPr>
        </p:nvSpPr>
        <p:spPr>
          <a:xfrm>
            <a:off x="2537050" y="1356300"/>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 the 100+ certifications, today we’ll focus on one of the most in-demand:   </a:t>
            </a:r>
            <a:endParaRPr/>
          </a:p>
          <a:p>
            <a:pPr indent="0" lvl="0" marL="0" rtl="0" algn="l">
              <a:spcBef>
                <a:spcPts val="0"/>
              </a:spcBef>
              <a:spcAft>
                <a:spcPts val="0"/>
              </a:spcAft>
              <a:buNone/>
            </a:pPr>
            <a:r>
              <a:rPr lang="en">
                <a:solidFill>
                  <a:srgbClr val="990000"/>
                </a:solidFill>
                <a:latin typeface="Roboto Medium"/>
                <a:ea typeface="Roboto Medium"/>
                <a:cs typeface="Roboto Medium"/>
                <a:sym typeface="Roboto Medium"/>
              </a:rPr>
              <a:t> 			</a:t>
            </a:r>
            <a:r>
              <a:rPr lang="en">
                <a:solidFill>
                  <a:srgbClr val="990000"/>
                </a:solidFill>
                <a:latin typeface="Roboto Medium"/>
                <a:ea typeface="Roboto Medium"/>
                <a:cs typeface="Roboto Medium"/>
                <a:sym typeface="Roboto Medium"/>
              </a:rPr>
              <a:t>Security +</a:t>
            </a:r>
            <a:endParaRPr>
              <a:solidFill>
                <a:srgbClr val="990000"/>
              </a:solidFill>
              <a:latin typeface="Roboto Medium"/>
              <a:ea typeface="Roboto Medium"/>
              <a:cs typeface="Roboto Medium"/>
              <a:sym typeface="Roboto Medium"/>
            </a:endParaRPr>
          </a:p>
        </p:txBody>
      </p:sp>
      <p:sp>
        <p:nvSpPr>
          <p:cNvPr id="2077" name="Google Shape;207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8" name="Google Shape;2078;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6" name="Shape 2566"/>
        <p:cNvGrpSpPr/>
        <p:nvPr/>
      </p:nvGrpSpPr>
      <p:grpSpPr>
        <a:xfrm>
          <a:off x="0" y="0"/>
          <a:ext cx="0" cy="0"/>
          <a:chOff x="0" y="0"/>
          <a:chExt cx="0" cy="0"/>
        </a:xfrm>
      </p:grpSpPr>
      <p:sp>
        <p:nvSpPr>
          <p:cNvPr id="2567" name="Google Shape;2567;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0B5394"/>
                </a:solidFill>
              </a:rPr>
              <a:t>Rootkits</a:t>
            </a:r>
            <a:endParaRPr/>
          </a:p>
        </p:txBody>
      </p:sp>
      <p:sp>
        <p:nvSpPr>
          <p:cNvPr id="2568" name="Google Shape;2568;p1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 Trojans can often appear as a running service to avoid detection. </a:t>
            </a:r>
            <a:endParaRPr/>
          </a:p>
        </p:txBody>
      </p:sp>
      <p:sp>
        <p:nvSpPr>
          <p:cNvPr id="2569" name="Google Shape;2569;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0" name="Google Shape;2570;p1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71" name="Google Shape;2571;p162"/>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Clr>
                <a:schemeClr val="dk1"/>
              </a:buClr>
              <a:buSzPts val="1100"/>
              <a:buFont typeface="Arial"/>
              <a:buNone/>
            </a:pPr>
            <a:r>
              <a:rPr b="1" lang="en" sz="1600"/>
              <a:t>Rootkits</a:t>
            </a:r>
            <a:r>
              <a:rPr lang="en" sz="1600"/>
              <a:t> are a type of backdoor that is more difficult to detect and remove. They can remain undetected by:</a:t>
            </a:r>
            <a:endParaRPr sz="1600"/>
          </a:p>
          <a:p>
            <a:pPr indent="-330200" lvl="0" marL="457200" rtl="0" algn="l">
              <a:lnSpc>
                <a:spcPct val="114000"/>
              </a:lnSpc>
              <a:spcBef>
                <a:spcPts val="800"/>
              </a:spcBef>
              <a:spcAft>
                <a:spcPts val="0"/>
              </a:spcAft>
              <a:buClr>
                <a:srgbClr val="000000"/>
              </a:buClr>
              <a:buSzPts val="1600"/>
              <a:buFont typeface="Roboto"/>
              <a:buChar char="●"/>
            </a:pPr>
            <a:r>
              <a:rPr lang="en" sz="1600"/>
              <a:t>Changing core system files and programming interfaces. Therefore, the local shell processes can't show their presence if run from an infected machine.</a:t>
            </a:r>
            <a:endParaRPr sz="1600"/>
          </a:p>
          <a:p>
            <a:pPr indent="-330200" lvl="0" marL="457200" rtl="0" algn="l">
              <a:lnSpc>
                <a:spcPct val="114000"/>
              </a:lnSpc>
              <a:spcBef>
                <a:spcPts val="800"/>
              </a:spcBef>
              <a:spcAft>
                <a:spcPts val="0"/>
              </a:spcAft>
              <a:buClr>
                <a:srgbClr val="000000"/>
              </a:buClr>
              <a:buSzPts val="1600"/>
              <a:buFont typeface="Roboto"/>
              <a:buChar char="●"/>
            </a:pPr>
            <a:r>
              <a:rPr lang="en" sz="1600"/>
              <a:t>Using tools that clean system logs.</a:t>
            </a:r>
            <a:endParaRPr sz="1600"/>
          </a:p>
          <a:p>
            <a:pPr indent="0" lvl="0" marL="0" rtl="0" algn="l">
              <a:lnSpc>
                <a:spcPct val="114000"/>
              </a:lnSpc>
              <a:spcBef>
                <a:spcPts val="800"/>
              </a:spcBef>
              <a:spcAft>
                <a:spcPts val="0"/>
              </a:spcAft>
              <a:buNone/>
            </a:pPr>
            <a:r>
              <a:t/>
            </a:r>
            <a:endParaRPr sz="1600"/>
          </a:p>
          <a:p>
            <a:pPr indent="0" lvl="0" marL="0" rtl="0" algn="l">
              <a:lnSpc>
                <a:spcPct val="114000"/>
              </a:lnSpc>
              <a:spcBef>
                <a:spcPts val="800"/>
              </a:spcBef>
              <a:spcAft>
                <a:spcPts val="0"/>
              </a:spcAft>
              <a:buClr>
                <a:schemeClr val="dk1"/>
              </a:buClr>
              <a:buSzPts val="1100"/>
              <a:buFont typeface="Arial"/>
              <a:buNone/>
            </a:pPr>
            <a:r>
              <a:rPr lang="en" sz="1600"/>
              <a:t>They are installing into the kernel of an operating system, which means that they can infect a machine through a corrupted device driver or kernel patch.</a:t>
            </a:r>
            <a:endParaRPr sz="1600"/>
          </a:p>
          <a:p>
            <a:pPr indent="0" lvl="0" marL="0" rtl="0" algn="l">
              <a:lnSpc>
                <a:spcPct val="114000"/>
              </a:lnSpc>
              <a:spcBef>
                <a:spcPts val="800"/>
              </a:spcBef>
              <a:spcAft>
                <a:spcPts val="0"/>
              </a:spcAft>
              <a:buClr>
                <a:schemeClr val="dk1"/>
              </a:buClr>
              <a:buSzPts val="1100"/>
              <a:buFont typeface="Arial"/>
              <a:buNone/>
            </a:pPr>
            <a:r>
              <a:rPr lang="en" sz="1600"/>
              <a:t>While less effective, some rootkits can operate in user mode which means that they can replace key utilities or less privileged drivers.</a:t>
            </a:r>
            <a:endParaRPr sz="1600"/>
          </a:p>
          <a:p>
            <a:pPr indent="0" lvl="0" marL="0" rtl="0" algn="l">
              <a:spcBef>
                <a:spcPts val="800"/>
              </a:spcBef>
              <a:spcAft>
                <a:spcPts val="8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5" name="Shape 2575"/>
        <p:cNvGrpSpPr/>
        <p:nvPr/>
      </p:nvGrpSpPr>
      <p:grpSpPr>
        <a:xfrm>
          <a:off x="0" y="0"/>
          <a:ext cx="0" cy="0"/>
          <a:chOff x="0" y="0"/>
          <a:chExt cx="0" cy="0"/>
        </a:xfrm>
      </p:grpSpPr>
      <p:sp>
        <p:nvSpPr>
          <p:cNvPr id="2576" name="Google Shape;2576;p1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Vulnerabilities, Exploits, and Risks</a:t>
            </a:r>
            <a:endParaRPr>
              <a:solidFill>
                <a:srgbClr val="0B5394"/>
              </a:solidFill>
            </a:endParaRPr>
          </a:p>
        </p:txBody>
      </p:sp>
      <p:sp>
        <p:nvSpPr>
          <p:cNvPr id="2577" name="Google Shape;2577;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8" name="Google Shape;2578;p1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79" name="Google Shape;2579;p163"/>
          <p:cNvSpPr txBox="1"/>
          <p:nvPr>
            <p:ph idx="3" type="body"/>
          </p:nvPr>
        </p:nvSpPr>
        <p:spPr>
          <a:xfrm>
            <a:off x="0" y="7606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br>
              <a:rPr lang="en" sz="1600">
                <a:solidFill>
                  <a:srgbClr val="24292E"/>
                </a:solidFill>
              </a:rPr>
            </a:br>
            <a:r>
              <a:rPr b="1" lang="en" sz="1600">
                <a:solidFill>
                  <a:srgbClr val="24292E"/>
                </a:solidFill>
              </a:rPr>
              <a:t>Vulnerabilities </a:t>
            </a:r>
            <a:r>
              <a:rPr lang="en" sz="1600">
                <a:solidFill>
                  <a:srgbClr val="24292E"/>
                </a:solidFill>
              </a:rPr>
              <a:t>are weaknesses that can be exploited by an attacker.</a:t>
            </a:r>
            <a:endParaRPr sz="1600">
              <a:solidFill>
                <a:srgbClr val="24292E"/>
              </a:solidFill>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rPr>
              <a:t>One broad category of vulnerabilities are zero-day vulnerabilities which occur when software or hardware that is released is not 100% secure. These are then the first vulnerabilities found within an application.</a:t>
            </a:r>
            <a:endParaRPr>
              <a:solidFill>
                <a:srgbClr val="24292E"/>
              </a:solidFill>
            </a:endParaRPr>
          </a:p>
          <a:p>
            <a:pPr indent="0" lvl="0" marL="0" rtl="0" algn="l">
              <a:lnSpc>
                <a:spcPct val="115000"/>
              </a:lnSpc>
              <a:spcBef>
                <a:spcPts val="1200"/>
              </a:spcBef>
              <a:spcAft>
                <a:spcPts val="0"/>
              </a:spcAft>
              <a:buNone/>
            </a:pPr>
            <a:r>
              <a:rPr b="1" lang="en" sz="1600">
                <a:solidFill>
                  <a:srgbClr val="24292E"/>
                </a:solidFill>
              </a:rPr>
              <a:t>Exploits</a:t>
            </a:r>
            <a:r>
              <a:rPr lang="en" sz="1600">
                <a:solidFill>
                  <a:srgbClr val="24292E"/>
                </a:solidFill>
              </a:rPr>
              <a:t> are the way attackers attack computer systems. They can be malware or scripts that disrupt the normal flow of the computer.</a:t>
            </a:r>
            <a:endParaRPr sz="1600">
              <a:solidFill>
                <a:srgbClr val="24292E"/>
              </a:solidFill>
            </a:endParaRPr>
          </a:p>
          <a:p>
            <a:pPr indent="0" lvl="0" marL="0" rtl="0" algn="l">
              <a:lnSpc>
                <a:spcPct val="115000"/>
              </a:lnSpc>
              <a:spcBef>
                <a:spcPts val="1200"/>
              </a:spcBef>
              <a:spcAft>
                <a:spcPts val="0"/>
              </a:spcAft>
              <a:buNone/>
            </a:pPr>
            <a:r>
              <a:rPr b="1" lang="en" sz="1600">
                <a:solidFill>
                  <a:srgbClr val="24292E"/>
                </a:solidFill>
              </a:rPr>
              <a:t>Risks </a:t>
            </a:r>
            <a:r>
              <a:rPr lang="en" sz="1600">
                <a:solidFill>
                  <a:srgbClr val="24292E"/>
                </a:solidFill>
              </a:rPr>
              <a:t>can include known kept vulnerabilities.</a:t>
            </a:r>
            <a:endParaRPr sz="1600">
              <a:solidFill>
                <a:srgbClr val="24292E"/>
              </a:solidFill>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rPr>
              <a:t>The reason why these vulnerabilities are kept, are because it would either cost the business too much to protect against or the business would not be able to operate without this risk.</a:t>
            </a:r>
            <a:endParaRPr>
              <a:solidFill>
                <a:srgbClr val="24292E"/>
              </a:solidFill>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rPr>
              <a:t>There are ways to reduce risks, but it is never possible to 100 percent fully remove all risks in an organization.</a:t>
            </a:r>
            <a:endParaRPr>
              <a:solidFill>
                <a:srgbClr val="24292E"/>
              </a:solidFill>
            </a:endParaRPr>
          </a:p>
          <a:p>
            <a:pPr indent="-330200" lvl="0" marL="457200" rtl="0" algn="l">
              <a:lnSpc>
                <a:spcPct val="115000"/>
              </a:lnSpc>
              <a:spcBef>
                <a:spcPts val="0"/>
              </a:spcBef>
              <a:spcAft>
                <a:spcPts val="0"/>
              </a:spcAft>
              <a:buClr>
                <a:srgbClr val="24292E"/>
              </a:buClr>
              <a:buSzPts val="1600"/>
              <a:buFont typeface="Arial"/>
              <a:buChar char="●"/>
            </a:pPr>
            <a:r>
              <a:rPr lang="en">
                <a:solidFill>
                  <a:srgbClr val="24292E"/>
                </a:solidFill>
              </a:rPr>
              <a:t>Organizations have a formula to calculate risks which is Risk = Likelihood × Impact. </a:t>
            </a:r>
            <a:endParaRPr sz="1600">
              <a:solidFill>
                <a:srgbClr val="24292E"/>
              </a:solidFill>
            </a:endParaRPr>
          </a:p>
          <a:p>
            <a:pPr indent="0" lvl="0" marL="4572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lnSpc>
                <a:spcPct val="115000"/>
              </a:lnSpc>
              <a:spcBef>
                <a:spcPts val="1200"/>
              </a:spcBef>
              <a:spcAft>
                <a:spcPts val="0"/>
              </a:spcAft>
              <a:buNone/>
            </a:pPr>
            <a:r>
              <a:t/>
            </a:r>
            <a:endParaRPr sz="1600">
              <a:solidFill>
                <a:srgbClr val="24292E"/>
              </a:solidFill>
            </a:endParaRPr>
          </a:p>
          <a:p>
            <a:pPr indent="0" lvl="0" marL="0" rtl="0" algn="l">
              <a:lnSpc>
                <a:spcPct val="115000"/>
              </a:lnSpc>
              <a:spcBef>
                <a:spcPts val="1200"/>
              </a:spcBef>
              <a:spcAft>
                <a:spcPts val="0"/>
              </a:spcAft>
              <a:buNone/>
            </a:pPr>
            <a:r>
              <a:t/>
            </a:r>
            <a:endParaRPr sz="1600">
              <a:solidFill>
                <a:srgbClr val="24292E"/>
              </a:solidFill>
            </a:endParaRPr>
          </a:p>
          <a:p>
            <a:pPr indent="0" lvl="0" marL="0" rtl="0" algn="l">
              <a:lnSpc>
                <a:spcPct val="115000"/>
              </a:lnSpc>
              <a:spcBef>
                <a:spcPts val="1200"/>
              </a:spcBef>
              <a:spcAft>
                <a:spcPts val="0"/>
              </a:spcAft>
              <a:buNone/>
            </a:pPr>
            <a:r>
              <a:t/>
            </a:r>
            <a:endParaRPr b="1" sz="1600">
              <a:solidFill>
                <a:srgbClr val="24292E"/>
              </a:solidFill>
            </a:endParaRPr>
          </a:p>
          <a:p>
            <a:pPr indent="0" lvl="0" marL="0" rtl="0" algn="l">
              <a:lnSpc>
                <a:spcPct val="115000"/>
              </a:lnSpc>
              <a:spcBef>
                <a:spcPts val="1200"/>
              </a:spcBef>
              <a:spcAft>
                <a:spcPts val="0"/>
              </a:spcAft>
              <a:buNone/>
            </a:pPr>
            <a:r>
              <a:t/>
            </a:r>
            <a:endParaRPr sz="1300">
              <a:solidFill>
                <a:srgbClr val="24292E"/>
              </a:solidFill>
              <a:latin typeface="Arial"/>
              <a:ea typeface="Arial"/>
              <a:cs typeface="Arial"/>
              <a:sym typeface="Arial"/>
            </a:endParaRPr>
          </a:p>
          <a:p>
            <a:pPr indent="0" lvl="0" marL="0" rtl="0" algn="l">
              <a:lnSpc>
                <a:spcPct val="115000"/>
              </a:lnSpc>
              <a:spcBef>
                <a:spcPts val="1200"/>
              </a:spcBef>
              <a:spcAft>
                <a:spcPts val="0"/>
              </a:spcAft>
              <a:buNone/>
            </a:pPr>
            <a:r>
              <a:t/>
            </a:r>
            <a:endParaRPr b="1">
              <a:solidFill>
                <a:srgbClr val="24292E"/>
              </a:solidFill>
            </a:endParaRPr>
          </a:p>
          <a:p>
            <a:pPr indent="0" lvl="0" marL="457200" rtl="0" algn="l">
              <a:lnSpc>
                <a:spcPct val="115000"/>
              </a:lnSpc>
              <a:spcBef>
                <a:spcPts val="1200"/>
              </a:spcBef>
              <a:spcAft>
                <a:spcPts val="0"/>
              </a:spcAft>
              <a:buNone/>
            </a:pPr>
            <a:r>
              <a:t/>
            </a:r>
            <a:endParaRPr sz="1600">
              <a:solidFill>
                <a:srgbClr val="24292E"/>
              </a:solidFill>
            </a:endParaRPr>
          </a:p>
          <a:p>
            <a:pPr indent="0" lvl="0" marL="13716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914400" rtl="0" algn="l">
              <a:lnSpc>
                <a:spcPct val="150000"/>
              </a:lnSpc>
              <a:spcBef>
                <a:spcPts val="1200"/>
              </a:spcBef>
              <a:spcAft>
                <a:spcPts val="1200"/>
              </a:spcAft>
              <a:buNone/>
            </a:pPr>
            <a:r>
              <a:t/>
            </a:r>
            <a:endParaRPr sz="1600">
              <a:solidFill>
                <a:srgbClr val="24292E"/>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3" name="Shape 2583"/>
        <p:cNvGrpSpPr/>
        <p:nvPr/>
      </p:nvGrpSpPr>
      <p:grpSpPr>
        <a:xfrm>
          <a:off x="0" y="0"/>
          <a:ext cx="0" cy="0"/>
          <a:chOff x="0" y="0"/>
          <a:chExt cx="0" cy="0"/>
        </a:xfrm>
      </p:grpSpPr>
      <p:sp>
        <p:nvSpPr>
          <p:cNvPr id="2584" name="Google Shape;2584;p16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2585" name="Google Shape;2585;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6" name="Google Shape;2586;p1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87" name="Google Shape;2587;p16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Your Turn: CertMaster Practice 1.1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latin typeface="Roboto Light"/>
                <a:ea typeface="Roboto Light"/>
                <a:cs typeface="Roboto Light"/>
                <a:sym typeface="Roboto Light"/>
              </a:rPr>
              <a:t>In this activity, you will work through Module 1.1 of the CertMaster Practice. </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Don’t worry about finishing the whole module. Get acquainted with the types of adaptive questions that you encounter in the next 10 minute timeframe.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1" name="Shape 2591"/>
        <p:cNvGrpSpPr/>
        <p:nvPr/>
      </p:nvGrpSpPr>
      <p:grpSpPr>
        <a:xfrm>
          <a:off x="0" y="0"/>
          <a:ext cx="0" cy="0"/>
          <a:chOff x="0" y="0"/>
          <a:chExt cx="0" cy="0"/>
        </a:xfrm>
      </p:grpSpPr>
      <p:sp>
        <p:nvSpPr>
          <p:cNvPr id="2592" name="Google Shape;2592;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1: </a:t>
            </a:r>
            <a:endParaRPr>
              <a:solidFill>
                <a:srgbClr val="0B5394"/>
              </a:solidFill>
            </a:endParaRPr>
          </a:p>
        </p:txBody>
      </p:sp>
      <p:sp>
        <p:nvSpPr>
          <p:cNvPr id="2593" name="Google Shape;2593;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4" name="Google Shape;2594;p1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95" name="Google Shape;2595;p165"/>
          <p:cNvSpPr txBox="1"/>
          <p:nvPr>
            <p:ph idx="3" type="body"/>
          </p:nvPr>
        </p:nvSpPr>
        <p:spPr>
          <a:xfrm>
            <a:off x="0" y="7606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highlight>
                  <a:srgbClr val="FFFFFF"/>
                </a:highlight>
              </a:rPr>
              <a:t>Which of the following is a type of a classic virus that infects executable files, and upon execution of an infected file, infects other files?</a:t>
            </a:r>
            <a:endParaRPr>
              <a:solidFill>
                <a:srgbClr val="24292E"/>
              </a:solidFill>
            </a:endParaRPr>
          </a:p>
          <a:p>
            <a:pPr indent="0" lvl="0" marL="0" rtl="0" algn="l">
              <a:lnSpc>
                <a:spcPct val="115000"/>
              </a:lnSpc>
              <a:spcBef>
                <a:spcPts val="300"/>
              </a:spcBef>
              <a:spcAft>
                <a:spcPts val="0"/>
              </a:spcAft>
              <a:buNone/>
            </a:pPr>
            <a:r>
              <a:t/>
            </a:r>
            <a:endParaRPr>
              <a:solidFill>
                <a:srgbClr val="24292E"/>
              </a:solidFill>
              <a:highlight>
                <a:srgbClr val="FFFFFF"/>
              </a:highlight>
            </a:endParaRPr>
          </a:p>
          <a:p>
            <a:pPr indent="-317500" lvl="0" marL="914400" rtl="0" algn="l">
              <a:lnSpc>
                <a:spcPct val="150000"/>
              </a:lnSpc>
              <a:spcBef>
                <a:spcPts val="0"/>
              </a:spcBef>
              <a:spcAft>
                <a:spcPts val="0"/>
              </a:spcAft>
              <a:buClr>
                <a:srgbClr val="24292E"/>
              </a:buClr>
              <a:buSzPts val="1400"/>
              <a:buFont typeface="Roboto"/>
              <a:buAutoNum type="arabicPeriod"/>
            </a:pPr>
            <a:r>
              <a:rPr lang="en">
                <a:solidFill>
                  <a:srgbClr val="24292E"/>
                </a:solidFill>
                <a:highlight>
                  <a:srgbClr val="FFFFFF"/>
                </a:highlight>
              </a:rPr>
              <a:t>Macro viruses</a:t>
            </a:r>
            <a:endParaRPr>
              <a:solidFill>
                <a:srgbClr val="24292E"/>
              </a:solidFill>
            </a:endParaRPr>
          </a:p>
          <a:p>
            <a:pPr indent="-317500" lvl="0" marL="914400" rtl="0" algn="l">
              <a:lnSpc>
                <a:spcPct val="150000"/>
              </a:lnSpc>
              <a:spcBef>
                <a:spcPts val="0"/>
              </a:spcBef>
              <a:spcAft>
                <a:spcPts val="0"/>
              </a:spcAft>
              <a:buClr>
                <a:srgbClr val="24292E"/>
              </a:buClr>
              <a:buSzPts val="1400"/>
              <a:buFont typeface="Roboto"/>
              <a:buAutoNum type="arabicPeriod"/>
            </a:pPr>
            <a:r>
              <a:rPr lang="en">
                <a:solidFill>
                  <a:srgbClr val="24292E"/>
                </a:solidFill>
                <a:highlight>
                  <a:srgbClr val="FFFFFF"/>
                </a:highlight>
              </a:rPr>
              <a:t>File-infecting or classic viruses</a:t>
            </a:r>
            <a:endParaRPr>
              <a:solidFill>
                <a:srgbClr val="24292E"/>
              </a:solidFill>
              <a:highlight>
                <a:srgbClr val="FFFFFF"/>
              </a:highlight>
            </a:endParaRPr>
          </a:p>
          <a:p>
            <a:pPr indent="-317500" lvl="0" marL="914400" rtl="0" algn="l">
              <a:lnSpc>
                <a:spcPct val="150000"/>
              </a:lnSpc>
              <a:spcBef>
                <a:spcPts val="0"/>
              </a:spcBef>
              <a:spcAft>
                <a:spcPts val="0"/>
              </a:spcAft>
              <a:buClr>
                <a:srgbClr val="24292E"/>
              </a:buClr>
              <a:buSzPts val="1400"/>
              <a:buFont typeface="Roboto"/>
              <a:buAutoNum type="arabicPeriod"/>
            </a:pPr>
            <a:r>
              <a:rPr lang="en">
                <a:solidFill>
                  <a:srgbClr val="24292E"/>
                </a:solidFill>
                <a:highlight>
                  <a:srgbClr val="FFFFFF"/>
                </a:highlight>
              </a:rPr>
              <a:t>Metamorphic viruses</a:t>
            </a:r>
            <a:endParaRPr>
              <a:solidFill>
                <a:srgbClr val="24292E"/>
              </a:solidFill>
            </a:endParaRPr>
          </a:p>
          <a:p>
            <a:pPr indent="-317500" lvl="0" marL="914400" rtl="0" algn="l">
              <a:lnSpc>
                <a:spcPct val="150000"/>
              </a:lnSpc>
              <a:spcBef>
                <a:spcPts val="0"/>
              </a:spcBef>
              <a:spcAft>
                <a:spcPts val="0"/>
              </a:spcAft>
              <a:buClr>
                <a:srgbClr val="24292E"/>
              </a:buClr>
              <a:buSzPts val="1400"/>
              <a:buFont typeface="Roboto"/>
              <a:buAutoNum type="arabicPeriod"/>
            </a:pPr>
            <a:r>
              <a:rPr lang="en">
                <a:solidFill>
                  <a:srgbClr val="24292E"/>
                </a:solidFill>
                <a:highlight>
                  <a:srgbClr val="FFFFFF"/>
                </a:highlight>
              </a:rPr>
              <a:t>Crypto-malware </a:t>
            </a:r>
            <a:endParaRPr/>
          </a:p>
          <a:p>
            <a:pPr indent="0" lvl="0" marL="0" rtl="0" algn="l">
              <a:lnSpc>
                <a:spcPct val="150000"/>
              </a:lnSpc>
              <a:spcBef>
                <a:spcPts val="1200"/>
              </a:spcBef>
              <a:spcAft>
                <a:spcPts val="800"/>
              </a:spcAft>
              <a:buNone/>
            </a:pPr>
            <a:r>
              <a:t/>
            </a:r>
            <a:endParaRPr sz="1800"/>
          </a:p>
        </p:txBody>
      </p:sp>
      <p:pic>
        <p:nvPicPr>
          <p:cNvPr id="2596" name="Google Shape;2596;p165"/>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0" name="Shape 2600"/>
        <p:cNvGrpSpPr/>
        <p:nvPr/>
      </p:nvGrpSpPr>
      <p:grpSpPr>
        <a:xfrm>
          <a:off x="0" y="0"/>
          <a:ext cx="0" cy="0"/>
          <a:chOff x="0" y="0"/>
          <a:chExt cx="0" cy="0"/>
        </a:xfrm>
      </p:grpSpPr>
      <p:sp>
        <p:nvSpPr>
          <p:cNvPr id="2601" name="Google Shape;2601;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1: </a:t>
            </a:r>
            <a:endParaRPr>
              <a:solidFill>
                <a:srgbClr val="0B5394"/>
              </a:solidFill>
            </a:endParaRPr>
          </a:p>
        </p:txBody>
      </p:sp>
      <p:sp>
        <p:nvSpPr>
          <p:cNvPr id="2602" name="Google Shape;2602;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3" name="Google Shape;2603;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04" name="Google Shape;2604;p166"/>
          <p:cNvSpPr txBox="1"/>
          <p:nvPr>
            <p:ph idx="3" type="body"/>
          </p:nvPr>
        </p:nvSpPr>
        <p:spPr>
          <a:xfrm>
            <a:off x="0" y="760650"/>
            <a:ext cx="9144000" cy="1784100"/>
          </a:xfrm>
          <a:prstGeom prst="rect">
            <a:avLst/>
          </a:prstGeom>
        </p:spPr>
        <p:txBody>
          <a:bodyPr anchorCtr="0" anchor="t" bIns="914400" lIns="457200" spcFirstLastPara="1" rIns="457200" wrap="square" tIns="0">
            <a:noAutofit/>
          </a:bodyPr>
          <a:lstStyle/>
          <a:p>
            <a:pPr indent="0" lvl="0" marL="0" rtl="0" algn="l">
              <a:lnSpc>
                <a:spcPct val="112000"/>
              </a:lnSpc>
              <a:spcBef>
                <a:spcPts val="0"/>
              </a:spcBef>
              <a:spcAft>
                <a:spcPts val="0"/>
              </a:spcAft>
              <a:buNone/>
            </a:pPr>
            <a:r>
              <a:rPr lang="en"/>
              <a:t>Which of the following is a type of a classic virus that infects executable files, and upon execution of an infected file, infects other files?</a:t>
            </a:r>
            <a:endParaRPr/>
          </a:p>
          <a:p>
            <a:pPr indent="0" lvl="0" marL="0" rtl="0" algn="l">
              <a:lnSpc>
                <a:spcPct val="112000"/>
              </a:lnSpc>
              <a:spcBef>
                <a:spcPts val="0"/>
              </a:spcBef>
              <a:spcAft>
                <a:spcPts val="0"/>
              </a:spcAft>
              <a:buNone/>
            </a:pPr>
            <a:r>
              <a:t/>
            </a:r>
            <a:endParaRPr/>
          </a:p>
          <a:p>
            <a:pPr indent="-317500" lvl="0" marL="914400" rtl="0" algn="l">
              <a:lnSpc>
                <a:spcPct val="112000"/>
              </a:lnSpc>
              <a:spcBef>
                <a:spcPts val="0"/>
              </a:spcBef>
              <a:spcAft>
                <a:spcPts val="0"/>
              </a:spcAft>
              <a:buClr>
                <a:srgbClr val="000000"/>
              </a:buClr>
              <a:buSzPts val="1400"/>
              <a:buFont typeface="Roboto"/>
              <a:buAutoNum type="arabicPeriod"/>
            </a:pPr>
            <a:r>
              <a:rPr lang="en"/>
              <a:t>Macro viruses</a:t>
            </a:r>
            <a:endParaRPr/>
          </a:p>
          <a:p>
            <a:pPr indent="-317500" lvl="0" marL="914400" rtl="0" algn="l">
              <a:lnSpc>
                <a:spcPct val="112000"/>
              </a:lnSpc>
              <a:spcBef>
                <a:spcPts val="0"/>
              </a:spcBef>
              <a:spcAft>
                <a:spcPts val="0"/>
              </a:spcAft>
              <a:buClr>
                <a:srgbClr val="000000"/>
              </a:buClr>
              <a:buSzPts val="1400"/>
              <a:buFont typeface="Roboto"/>
              <a:buAutoNum type="arabicPeriod"/>
            </a:pPr>
            <a:r>
              <a:rPr lang="en">
                <a:highlight>
                  <a:srgbClr val="FFFF00"/>
                </a:highlight>
              </a:rPr>
              <a:t>File-infecting or classic viruses</a:t>
            </a:r>
            <a:endParaRPr>
              <a:highlight>
                <a:srgbClr val="FFFF00"/>
              </a:highlight>
            </a:endParaRPr>
          </a:p>
          <a:p>
            <a:pPr indent="-317500" lvl="0" marL="914400" rtl="0" algn="l">
              <a:lnSpc>
                <a:spcPct val="112000"/>
              </a:lnSpc>
              <a:spcBef>
                <a:spcPts val="0"/>
              </a:spcBef>
              <a:spcAft>
                <a:spcPts val="0"/>
              </a:spcAft>
              <a:buClr>
                <a:srgbClr val="000000"/>
              </a:buClr>
              <a:buSzPts val="1400"/>
              <a:buFont typeface="Roboto"/>
              <a:buAutoNum type="arabicPeriod"/>
            </a:pPr>
            <a:r>
              <a:rPr lang="en"/>
              <a:t>Metamorphic viruses</a:t>
            </a:r>
            <a:endParaRPr/>
          </a:p>
          <a:p>
            <a:pPr indent="-317500" lvl="0" marL="914400" rtl="0" algn="l">
              <a:lnSpc>
                <a:spcPct val="112000"/>
              </a:lnSpc>
              <a:spcBef>
                <a:spcPts val="0"/>
              </a:spcBef>
              <a:spcAft>
                <a:spcPts val="0"/>
              </a:spcAft>
              <a:buClr>
                <a:srgbClr val="000000"/>
              </a:buClr>
              <a:buSzPts val="1400"/>
              <a:buFont typeface="Roboto"/>
              <a:buAutoNum type="arabicPeriod"/>
            </a:pPr>
            <a:r>
              <a:rPr lang="en"/>
              <a:t>Crypto-malware </a:t>
            </a:r>
            <a:endParaRPr/>
          </a:p>
          <a:p>
            <a:pPr indent="0" lvl="0" marL="0" rtl="0" algn="l">
              <a:lnSpc>
                <a:spcPct val="112000"/>
              </a:lnSpc>
              <a:spcBef>
                <a:spcPts val="0"/>
              </a:spcBef>
              <a:spcAft>
                <a:spcPts val="0"/>
              </a:spcAft>
              <a:buNone/>
            </a:pPr>
            <a:r>
              <a:t/>
            </a:r>
            <a:endParaRPr sz="1800"/>
          </a:p>
        </p:txBody>
      </p:sp>
      <p:sp>
        <p:nvSpPr>
          <p:cNvPr id="2605" name="Google Shape;2605;p166"/>
          <p:cNvSpPr txBox="1"/>
          <p:nvPr/>
        </p:nvSpPr>
        <p:spPr>
          <a:xfrm>
            <a:off x="252150" y="2493925"/>
            <a:ext cx="8639700" cy="23697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500"/>
              </a:spcBef>
              <a:spcAft>
                <a:spcPts val="0"/>
              </a:spcAft>
              <a:buClr>
                <a:schemeClr val="dk1"/>
              </a:buClr>
              <a:buSzPts val="1100"/>
              <a:buFont typeface="Arial"/>
              <a:buNone/>
            </a:pPr>
            <a:r>
              <a:rPr b="1" lang="en">
                <a:solidFill>
                  <a:srgbClr val="24292E"/>
                </a:solidFill>
                <a:latin typeface="Roboto"/>
                <a:ea typeface="Roboto"/>
                <a:cs typeface="Roboto"/>
                <a:sym typeface="Roboto"/>
              </a:rPr>
              <a:t>Extended Explanation</a:t>
            </a:r>
            <a:endParaRPr b="1">
              <a:solidFill>
                <a:srgbClr val="24292E"/>
              </a:solidFill>
              <a:latin typeface="Roboto"/>
              <a:ea typeface="Roboto"/>
              <a:cs typeface="Roboto"/>
              <a:sym typeface="Roboto"/>
            </a:endParaRPr>
          </a:p>
          <a:p>
            <a:pPr indent="-317500" lvl="0" marL="457200" rtl="0" algn="l">
              <a:lnSpc>
                <a:spcPct val="100000"/>
              </a:lnSpc>
              <a:spcBef>
                <a:spcPts val="500"/>
              </a:spcBef>
              <a:spcAft>
                <a:spcPts val="0"/>
              </a:spcAft>
              <a:buClr>
                <a:srgbClr val="24292E"/>
              </a:buClr>
              <a:buSzPts val="1400"/>
              <a:buFont typeface="Roboto"/>
              <a:buChar char="●"/>
            </a:pPr>
            <a:r>
              <a:rPr lang="en">
                <a:solidFill>
                  <a:srgbClr val="24292E"/>
                </a:solidFill>
                <a:latin typeface="Roboto"/>
                <a:ea typeface="Roboto"/>
                <a:cs typeface="Roboto"/>
                <a:sym typeface="Roboto"/>
              </a:rPr>
              <a:t>File-infecting or classic viruses infect executable files, and upon execution of an infected file, the viruses spread to other executables.</a:t>
            </a:r>
            <a:endParaRPr>
              <a:solidFill>
                <a:srgbClr val="24292E"/>
              </a:solidFill>
              <a:latin typeface="Roboto"/>
              <a:ea typeface="Roboto"/>
              <a:cs typeface="Roboto"/>
              <a:sym typeface="Roboto"/>
            </a:endParaRPr>
          </a:p>
          <a:p>
            <a:pPr indent="-317500" lvl="0" marL="457200" rtl="0" algn="l">
              <a:lnSpc>
                <a:spcPct val="100000"/>
              </a:lnSpc>
              <a:spcBef>
                <a:spcPts val="500"/>
              </a:spcBef>
              <a:spcAft>
                <a:spcPts val="0"/>
              </a:spcAft>
              <a:buClr>
                <a:srgbClr val="24292E"/>
              </a:buClr>
              <a:buSzPts val="1400"/>
              <a:buFont typeface="Roboto"/>
              <a:buChar char="●"/>
            </a:pPr>
            <a:r>
              <a:rPr lang="en">
                <a:solidFill>
                  <a:srgbClr val="24292E"/>
                </a:solidFill>
                <a:latin typeface="Roboto"/>
                <a:ea typeface="Roboto"/>
                <a:cs typeface="Roboto"/>
                <a:sym typeface="Roboto"/>
              </a:rPr>
              <a:t>Macro viruses only affect documents of a specific type, such as DOC or DOCX files, and not executable files.</a:t>
            </a:r>
            <a:endParaRPr>
              <a:solidFill>
                <a:srgbClr val="24292E"/>
              </a:solidFill>
              <a:latin typeface="Roboto"/>
              <a:ea typeface="Roboto"/>
              <a:cs typeface="Roboto"/>
              <a:sym typeface="Roboto"/>
            </a:endParaRPr>
          </a:p>
          <a:p>
            <a:pPr indent="-317500" lvl="0" marL="457200" rtl="0" algn="l">
              <a:lnSpc>
                <a:spcPct val="100000"/>
              </a:lnSpc>
              <a:spcBef>
                <a:spcPts val="500"/>
              </a:spcBef>
              <a:spcAft>
                <a:spcPts val="0"/>
              </a:spcAft>
              <a:buClr>
                <a:srgbClr val="24292E"/>
              </a:buClr>
              <a:buSzPts val="1400"/>
              <a:buFont typeface="Roboto"/>
              <a:buChar char="●"/>
            </a:pPr>
            <a:r>
              <a:rPr lang="en">
                <a:solidFill>
                  <a:srgbClr val="24292E"/>
                </a:solidFill>
                <a:latin typeface="Roboto"/>
                <a:ea typeface="Roboto"/>
                <a:cs typeface="Roboto"/>
                <a:sym typeface="Roboto"/>
              </a:rPr>
              <a:t>Metamorphic viruses are very complex viruses in that they can infect executables of different operating systems and they change code with each infection. This is not classic virus behavior.</a:t>
            </a:r>
            <a:endParaRPr>
              <a:solidFill>
                <a:srgbClr val="24292E"/>
              </a:solidFill>
              <a:latin typeface="Roboto"/>
              <a:ea typeface="Roboto"/>
              <a:cs typeface="Roboto"/>
              <a:sym typeface="Roboto"/>
            </a:endParaRPr>
          </a:p>
          <a:p>
            <a:pPr indent="-317500" lvl="0" marL="457200" rtl="0" algn="l">
              <a:lnSpc>
                <a:spcPct val="100000"/>
              </a:lnSpc>
              <a:spcBef>
                <a:spcPts val="500"/>
              </a:spcBef>
              <a:spcAft>
                <a:spcPts val="0"/>
              </a:spcAft>
              <a:buClr>
                <a:srgbClr val="24292E"/>
              </a:buClr>
              <a:buSzPts val="1400"/>
              <a:buFont typeface="Roboto"/>
              <a:buChar char="●"/>
            </a:pPr>
            <a:r>
              <a:rPr lang="en">
                <a:solidFill>
                  <a:srgbClr val="24292E"/>
                </a:solidFill>
                <a:latin typeface="Roboto"/>
                <a:ea typeface="Roboto"/>
                <a:cs typeface="Roboto"/>
                <a:sym typeface="Roboto"/>
              </a:rPr>
              <a:t>Crypto-malware is not a virus, but a type of ransomware in which the attacker has encrypted a victim's files and demanded a ransom to have them unencrypted.</a:t>
            </a:r>
            <a:endParaRPr>
              <a:solidFill>
                <a:srgbClr val="24292E"/>
              </a:solidFill>
              <a:latin typeface="Roboto"/>
              <a:ea typeface="Roboto"/>
              <a:cs typeface="Roboto"/>
              <a:sym typeface="Roboto"/>
            </a:endParaRPr>
          </a:p>
          <a:p>
            <a:pPr indent="0" lvl="0" marL="0" rtl="0" algn="l">
              <a:lnSpc>
                <a:spcPct val="100000"/>
              </a:lnSpc>
              <a:spcBef>
                <a:spcPts val="500"/>
              </a:spcBef>
              <a:spcAft>
                <a:spcPts val="500"/>
              </a:spcAft>
              <a:buNone/>
            </a:pPr>
            <a:r>
              <a:t/>
            </a:r>
            <a:endParaRPr b="1">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9" name="Shape 2609"/>
        <p:cNvGrpSpPr/>
        <p:nvPr/>
      </p:nvGrpSpPr>
      <p:grpSpPr>
        <a:xfrm>
          <a:off x="0" y="0"/>
          <a:ext cx="0" cy="0"/>
          <a:chOff x="0" y="0"/>
          <a:chExt cx="0" cy="0"/>
        </a:xfrm>
      </p:grpSpPr>
      <p:sp>
        <p:nvSpPr>
          <p:cNvPr id="2610" name="Google Shape;2610;p1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2: </a:t>
            </a:r>
            <a:endParaRPr>
              <a:solidFill>
                <a:srgbClr val="0B5394"/>
              </a:solidFill>
            </a:endParaRPr>
          </a:p>
        </p:txBody>
      </p:sp>
      <p:sp>
        <p:nvSpPr>
          <p:cNvPr id="2611" name="Google Shape;2611;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2" name="Google Shape;2612;p1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13" name="Google Shape;2613;p167"/>
          <p:cNvSpPr txBox="1"/>
          <p:nvPr>
            <p:ph idx="3" type="body"/>
          </p:nvPr>
        </p:nvSpPr>
        <p:spPr>
          <a:xfrm>
            <a:off x="0" y="690100"/>
            <a:ext cx="9144000" cy="39189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a:solidFill>
                  <a:srgbClr val="24292E"/>
                </a:solidFill>
                <a:highlight>
                  <a:srgbClr val="FFFFFF"/>
                </a:highlight>
              </a:rPr>
              <a:t>A network administrator suspects that several computers on the network have been compromised by malware because of the large numbers of TCP connections to a single IP address. Upon checking the IP address’ origin, the administrator finds that it belongs to a major political action committee. Which type of malware has infected this network?</a:t>
            </a:r>
            <a:endParaRPr>
              <a:solidFill>
                <a:srgbClr val="24292E"/>
              </a:solidFill>
            </a:endParaRPr>
          </a:p>
          <a:p>
            <a:pPr indent="0" lvl="0" marL="0" rtl="0" algn="l">
              <a:lnSpc>
                <a:spcPct val="100000"/>
              </a:lnSpc>
              <a:spcBef>
                <a:spcPts val="300"/>
              </a:spcBef>
              <a:spcAft>
                <a:spcPts val="0"/>
              </a:spcAft>
              <a:buNone/>
            </a:pPr>
            <a:r>
              <a:t/>
            </a:r>
            <a:endParaRPr sz="600">
              <a:solidFill>
                <a:srgbClr val="24292E"/>
              </a:solidFill>
              <a:highlight>
                <a:srgbClr val="FFFFFF"/>
              </a:highlight>
            </a:endParaRPr>
          </a:p>
          <a:p>
            <a:pPr indent="-317500" lvl="0" marL="914400" rtl="0" algn="l">
              <a:lnSpc>
                <a:spcPct val="100000"/>
              </a:lnSpc>
              <a:spcBef>
                <a:spcPts val="0"/>
              </a:spcBef>
              <a:spcAft>
                <a:spcPts val="0"/>
              </a:spcAft>
              <a:buClr>
                <a:srgbClr val="24292E"/>
              </a:buClr>
              <a:buSzPts val="1400"/>
              <a:buFont typeface="Roboto"/>
              <a:buAutoNum type="arabicPeriod"/>
            </a:pPr>
            <a:r>
              <a:rPr lang="en">
                <a:solidFill>
                  <a:srgbClr val="24292E"/>
                </a:solidFill>
                <a:highlight>
                  <a:srgbClr val="FFFFFF"/>
                </a:highlight>
              </a:rPr>
              <a:t>Trojan horse</a:t>
            </a:r>
            <a:endParaRPr>
              <a:solidFill>
                <a:srgbClr val="24292E"/>
              </a:solidFill>
            </a:endParaRPr>
          </a:p>
          <a:p>
            <a:pPr indent="-317500" lvl="0" marL="914400" rtl="0" algn="l">
              <a:lnSpc>
                <a:spcPct val="100000"/>
              </a:lnSpc>
              <a:spcBef>
                <a:spcPts val="0"/>
              </a:spcBef>
              <a:spcAft>
                <a:spcPts val="0"/>
              </a:spcAft>
              <a:buClr>
                <a:srgbClr val="24292E"/>
              </a:buClr>
              <a:buSzPts val="1400"/>
              <a:buFont typeface="Roboto"/>
              <a:buAutoNum type="arabicPeriod"/>
            </a:pPr>
            <a:r>
              <a:rPr lang="en">
                <a:solidFill>
                  <a:srgbClr val="24292E"/>
                </a:solidFill>
                <a:highlight>
                  <a:srgbClr val="FFFFFF"/>
                </a:highlight>
              </a:rPr>
              <a:t>Botnet</a:t>
            </a:r>
            <a:endParaRPr>
              <a:solidFill>
                <a:srgbClr val="24292E"/>
              </a:solidFill>
              <a:highlight>
                <a:srgbClr val="FFFFFF"/>
              </a:highlight>
            </a:endParaRPr>
          </a:p>
          <a:p>
            <a:pPr indent="-317500" lvl="0" marL="914400" rtl="0" algn="l">
              <a:lnSpc>
                <a:spcPct val="100000"/>
              </a:lnSpc>
              <a:spcBef>
                <a:spcPts val="0"/>
              </a:spcBef>
              <a:spcAft>
                <a:spcPts val="0"/>
              </a:spcAft>
              <a:buClr>
                <a:srgbClr val="24292E"/>
              </a:buClr>
              <a:buSzPts val="1400"/>
              <a:buFont typeface="Roboto"/>
              <a:buAutoNum type="arabicPeriod"/>
            </a:pPr>
            <a:r>
              <a:rPr lang="en">
                <a:solidFill>
                  <a:srgbClr val="24292E"/>
                </a:solidFill>
                <a:highlight>
                  <a:srgbClr val="FFFFFF"/>
                </a:highlight>
              </a:rPr>
              <a:t>Ransomware</a:t>
            </a:r>
            <a:endParaRPr>
              <a:solidFill>
                <a:srgbClr val="24292E"/>
              </a:solidFill>
            </a:endParaRPr>
          </a:p>
          <a:p>
            <a:pPr indent="-317500" lvl="0" marL="914400" rtl="0" algn="l">
              <a:lnSpc>
                <a:spcPct val="100000"/>
              </a:lnSpc>
              <a:spcBef>
                <a:spcPts val="0"/>
              </a:spcBef>
              <a:spcAft>
                <a:spcPts val="0"/>
              </a:spcAft>
              <a:buClr>
                <a:srgbClr val="24292E"/>
              </a:buClr>
              <a:buSzPts val="1400"/>
              <a:buFont typeface="Roboto"/>
              <a:buAutoNum type="arabicPeriod"/>
            </a:pPr>
            <a:r>
              <a:rPr lang="en">
                <a:solidFill>
                  <a:srgbClr val="24292E"/>
                </a:solidFill>
                <a:highlight>
                  <a:srgbClr val="FFFFFF"/>
                </a:highlight>
              </a:rPr>
              <a:t>Adware</a:t>
            </a:r>
            <a:endParaRPr/>
          </a:p>
          <a:p>
            <a:pPr indent="0" lvl="0" marL="0" rtl="0" algn="l">
              <a:lnSpc>
                <a:spcPct val="150000"/>
              </a:lnSpc>
              <a:spcBef>
                <a:spcPts val="1200"/>
              </a:spcBef>
              <a:spcAft>
                <a:spcPts val="800"/>
              </a:spcAft>
              <a:buNone/>
            </a:pPr>
            <a:r>
              <a:t/>
            </a:r>
            <a:endParaRPr sz="1800"/>
          </a:p>
        </p:txBody>
      </p:sp>
      <p:pic>
        <p:nvPicPr>
          <p:cNvPr id="2614" name="Google Shape;2614;p167"/>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8" name="Shape 2618"/>
        <p:cNvGrpSpPr/>
        <p:nvPr/>
      </p:nvGrpSpPr>
      <p:grpSpPr>
        <a:xfrm>
          <a:off x="0" y="0"/>
          <a:ext cx="0" cy="0"/>
          <a:chOff x="0" y="0"/>
          <a:chExt cx="0" cy="0"/>
        </a:xfrm>
      </p:grpSpPr>
      <p:sp>
        <p:nvSpPr>
          <p:cNvPr id="2619" name="Google Shape;2619;p1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2: </a:t>
            </a:r>
            <a:endParaRPr>
              <a:solidFill>
                <a:srgbClr val="0B5394"/>
              </a:solidFill>
            </a:endParaRPr>
          </a:p>
        </p:txBody>
      </p:sp>
      <p:sp>
        <p:nvSpPr>
          <p:cNvPr id="2620" name="Google Shape;2620;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1" name="Google Shape;2621;p1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22" name="Google Shape;2622;p168"/>
          <p:cNvSpPr txBox="1"/>
          <p:nvPr>
            <p:ph idx="3" type="body"/>
          </p:nvPr>
        </p:nvSpPr>
        <p:spPr>
          <a:xfrm>
            <a:off x="0" y="690100"/>
            <a:ext cx="9144000" cy="39189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a:solidFill>
                  <a:srgbClr val="24292E"/>
                </a:solidFill>
                <a:highlight>
                  <a:srgbClr val="FFFFFF"/>
                </a:highlight>
              </a:rPr>
              <a:t>A network administrator suspects that several computers on the network have been compromised by malware because of the large numbers of TCP connections to a single IP address. Upon checking the IP address’ origin, the administrator finds that it belongs to a major political action committee. Which type of malware has infected this network?</a:t>
            </a:r>
            <a:endParaRPr>
              <a:solidFill>
                <a:srgbClr val="24292E"/>
              </a:solidFill>
            </a:endParaRPr>
          </a:p>
          <a:p>
            <a:pPr indent="0" lvl="0" marL="0" rtl="0" algn="l">
              <a:lnSpc>
                <a:spcPct val="100000"/>
              </a:lnSpc>
              <a:spcBef>
                <a:spcPts val="300"/>
              </a:spcBef>
              <a:spcAft>
                <a:spcPts val="0"/>
              </a:spcAft>
              <a:buNone/>
            </a:pPr>
            <a:r>
              <a:t/>
            </a:r>
            <a:endParaRPr sz="600">
              <a:solidFill>
                <a:srgbClr val="24292E"/>
              </a:solidFill>
              <a:highlight>
                <a:srgbClr val="FFFFFF"/>
              </a:highlight>
            </a:endParaRPr>
          </a:p>
          <a:p>
            <a:pPr indent="-317500" lvl="0" marL="914400" rtl="0" algn="l">
              <a:lnSpc>
                <a:spcPct val="100000"/>
              </a:lnSpc>
              <a:spcBef>
                <a:spcPts val="0"/>
              </a:spcBef>
              <a:spcAft>
                <a:spcPts val="0"/>
              </a:spcAft>
              <a:buClr>
                <a:srgbClr val="24292E"/>
              </a:buClr>
              <a:buSzPts val="1400"/>
              <a:buFont typeface="Roboto"/>
              <a:buAutoNum type="arabicPeriod"/>
            </a:pPr>
            <a:r>
              <a:rPr lang="en">
                <a:solidFill>
                  <a:srgbClr val="24292E"/>
                </a:solidFill>
                <a:highlight>
                  <a:srgbClr val="FFFFFF"/>
                </a:highlight>
              </a:rPr>
              <a:t>Trojan horse</a:t>
            </a:r>
            <a:endParaRPr>
              <a:solidFill>
                <a:srgbClr val="24292E"/>
              </a:solidFill>
            </a:endParaRPr>
          </a:p>
          <a:p>
            <a:pPr indent="-317500" lvl="0" marL="914400" rtl="0" algn="l">
              <a:lnSpc>
                <a:spcPct val="100000"/>
              </a:lnSpc>
              <a:spcBef>
                <a:spcPts val="0"/>
              </a:spcBef>
              <a:spcAft>
                <a:spcPts val="0"/>
              </a:spcAft>
              <a:buClr>
                <a:srgbClr val="24292E"/>
              </a:buClr>
              <a:buSzPts val="1400"/>
              <a:buFont typeface="Roboto"/>
              <a:buAutoNum type="arabicPeriod"/>
            </a:pPr>
            <a:r>
              <a:rPr lang="en">
                <a:solidFill>
                  <a:srgbClr val="24292E"/>
                </a:solidFill>
                <a:highlight>
                  <a:srgbClr val="FFFF00"/>
                </a:highlight>
              </a:rPr>
              <a:t>Botnet</a:t>
            </a:r>
            <a:endParaRPr>
              <a:solidFill>
                <a:srgbClr val="24292E"/>
              </a:solidFill>
              <a:highlight>
                <a:srgbClr val="FFFF00"/>
              </a:highlight>
            </a:endParaRPr>
          </a:p>
          <a:p>
            <a:pPr indent="-317500" lvl="0" marL="914400" rtl="0" algn="l">
              <a:lnSpc>
                <a:spcPct val="100000"/>
              </a:lnSpc>
              <a:spcBef>
                <a:spcPts val="0"/>
              </a:spcBef>
              <a:spcAft>
                <a:spcPts val="0"/>
              </a:spcAft>
              <a:buClr>
                <a:srgbClr val="24292E"/>
              </a:buClr>
              <a:buSzPts val="1400"/>
              <a:buFont typeface="Roboto"/>
              <a:buAutoNum type="arabicPeriod"/>
            </a:pPr>
            <a:r>
              <a:rPr lang="en">
                <a:solidFill>
                  <a:srgbClr val="24292E"/>
                </a:solidFill>
                <a:highlight>
                  <a:srgbClr val="FFFFFF"/>
                </a:highlight>
              </a:rPr>
              <a:t>Ransomware</a:t>
            </a:r>
            <a:endParaRPr>
              <a:solidFill>
                <a:srgbClr val="24292E"/>
              </a:solidFill>
            </a:endParaRPr>
          </a:p>
          <a:p>
            <a:pPr indent="-317500" lvl="0" marL="914400" rtl="0" algn="l">
              <a:lnSpc>
                <a:spcPct val="100000"/>
              </a:lnSpc>
              <a:spcBef>
                <a:spcPts val="0"/>
              </a:spcBef>
              <a:spcAft>
                <a:spcPts val="0"/>
              </a:spcAft>
              <a:buClr>
                <a:srgbClr val="24292E"/>
              </a:buClr>
              <a:buSzPts val="1400"/>
              <a:buFont typeface="Roboto"/>
              <a:buAutoNum type="arabicPeriod"/>
            </a:pPr>
            <a:r>
              <a:rPr lang="en">
                <a:solidFill>
                  <a:srgbClr val="24292E"/>
                </a:solidFill>
                <a:highlight>
                  <a:srgbClr val="FFFFFF"/>
                </a:highlight>
              </a:rPr>
              <a:t>Adware</a:t>
            </a:r>
            <a:endParaRPr/>
          </a:p>
          <a:p>
            <a:pPr indent="0" lvl="0" marL="0" rtl="0" algn="l">
              <a:lnSpc>
                <a:spcPct val="150000"/>
              </a:lnSpc>
              <a:spcBef>
                <a:spcPts val="1200"/>
              </a:spcBef>
              <a:spcAft>
                <a:spcPts val="800"/>
              </a:spcAft>
              <a:buNone/>
            </a:pPr>
            <a:r>
              <a:t/>
            </a:r>
            <a:endParaRPr sz="1800"/>
          </a:p>
        </p:txBody>
      </p:sp>
      <p:sp>
        <p:nvSpPr>
          <p:cNvPr id="2623" name="Google Shape;2623;p168"/>
          <p:cNvSpPr txBox="1"/>
          <p:nvPr/>
        </p:nvSpPr>
        <p:spPr>
          <a:xfrm>
            <a:off x="252150" y="2563275"/>
            <a:ext cx="8639700" cy="23004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A botnet infects multiple computers on a network in order to attack a target to halt its operation through a Distributed Denial of Service (DDoS) attack.</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A trojan horse is hidden malware that causes damage to a system or gives an attacker a platform for monitoring and/or controlling a system. Its purpose is to remain stealthy and not reveal itself via network connections to an outside source.</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Ransomware has a single purpose: to extort money from its victims. It will not create connections from the infected computer to any third party target.</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Adware is noisy, annoying, and disruptive but does not make multiple network connections to a target in order to bring it down from a DDoS attack.</a:t>
            </a:r>
            <a:endParaRPr b="1">
              <a:solidFill>
                <a:srgbClr val="24292E"/>
              </a:solidFill>
              <a:latin typeface="Roboto"/>
              <a:ea typeface="Roboto"/>
              <a:cs typeface="Roboto"/>
              <a:sym typeface="Roboto"/>
            </a:endParaRPr>
          </a:p>
          <a:p>
            <a:pPr indent="0" lvl="0" marL="0" rtl="0" algn="l">
              <a:lnSpc>
                <a:spcPct val="100000"/>
              </a:lnSpc>
              <a:spcBef>
                <a:spcPts val="500"/>
              </a:spcBef>
              <a:spcAft>
                <a:spcPts val="500"/>
              </a:spcAft>
              <a:buNone/>
            </a:pPr>
            <a:r>
              <a:t/>
            </a:r>
            <a:endParaRPr b="1">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7" name="Shape 2627"/>
        <p:cNvGrpSpPr/>
        <p:nvPr/>
      </p:nvGrpSpPr>
      <p:grpSpPr>
        <a:xfrm>
          <a:off x="0" y="0"/>
          <a:ext cx="0" cy="0"/>
          <a:chOff x="0" y="0"/>
          <a:chExt cx="0" cy="0"/>
        </a:xfrm>
      </p:grpSpPr>
      <p:sp>
        <p:nvSpPr>
          <p:cNvPr id="2628" name="Google Shape;2628;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3: </a:t>
            </a:r>
            <a:endParaRPr>
              <a:solidFill>
                <a:srgbClr val="0B5394"/>
              </a:solidFill>
            </a:endParaRPr>
          </a:p>
        </p:txBody>
      </p:sp>
      <p:sp>
        <p:nvSpPr>
          <p:cNvPr id="2629" name="Google Shape;2629;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0" name="Google Shape;2630;p1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31" name="Google Shape;2631;p169"/>
          <p:cNvSpPr txBox="1"/>
          <p:nvPr>
            <p:ph idx="3" type="body"/>
          </p:nvPr>
        </p:nvSpPr>
        <p:spPr>
          <a:xfrm>
            <a:off x="0" y="710675"/>
            <a:ext cx="9144000" cy="3622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a:t>A user found that their personal data had been exfiltrated from their computer by a malicious program that they clicked on several weeks ago. Which type of malware infected the user's system?</a:t>
            </a:r>
            <a:endParaRPr/>
          </a:p>
          <a:p>
            <a:pPr indent="0" lvl="0" marL="0" rtl="0" algn="l">
              <a:lnSpc>
                <a:spcPct val="100000"/>
              </a:lnSpc>
              <a:spcBef>
                <a:spcPts val="300"/>
              </a:spcBef>
              <a:spcAft>
                <a:spcPts val="0"/>
              </a:spcAft>
              <a:buNone/>
            </a:pPr>
            <a:r>
              <a:t/>
            </a:r>
            <a:endParaRPr sz="600"/>
          </a:p>
          <a:p>
            <a:pPr indent="-317500" lvl="0" marL="914400" rtl="0" algn="l">
              <a:lnSpc>
                <a:spcPct val="100000"/>
              </a:lnSpc>
              <a:spcBef>
                <a:spcPts val="0"/>
              </a:spcBef>
              <a:spcAft>
                <a:spcPts val="0"/>
              </a:spcAft>
              <a:buClr>
                <a:srgbClr val="000000"/>
              </a:buClr>
              <a:buSzPts val="1400"/>
              <a:buFont typeface="Roboto"/>
              <a:buAutoNum type="arabicPeriod"/>
            </a:pPr>
            <a:r>
              <a:rPr lang="en"/>
              <a:t>Zombie</a:t>
            </a:r>
            <a:endParaRPr/>
          </a:p>
          <a:p>
            <a:pPr indent="-317500" lvl="0" marL="914400" rtl="0" algn="l">
              <a:lnSpc>
                <a:spcPct val="100000"/>
              </a:lnSpc>
              <a:spcBef>
                <a:spcPts val="0"/>
              </a:spcBef>
              <a:spcAft>
                <a:spcPts val="0"/>
              </a:spcAft>
              <a:buClr>
                <a:srgbClr val="000000"/>
              </a:buClr>
              <a:buSzPts val="1400"/>
              <a:buFont typeface="Roboto"/>
              <a:buAutoNum type="arabicPeriod"/>
            </a:pPr>
            <a:r>
              <a:rPr lang="en"/>
              <a:t>Virus</a:t>
            </a:r>
            <a:endParaRPr/>
          </a:p>
          <a:p>
            <a:pPr indent="-317500" lvl="0" marL="914400" rtl="0" algn="l">
              <a:lnSpc>
                <a:spcPct val="100000"/>
              </a:lnSpc>
              <a:spcBef>
                <a:spcPts val="0"/>
              </a:spcBef>
              <a:spcAft>
                <a:spcPts val="0"/>
              </a:spcAft>
              <a:buClr>
                <a:srgbClr val="000000"/>
              </a:buClr>
              <a:buSzPts val="1400"/>
              <a:buFont typeface="Roboto"/>
              <a:buAutoNum type="arabicPeriod"/>
            </a:pPr>
            <a:r>
              <a:rPr lang="en"/>
              <a:t>Spyware</a:t>
            </a:r>
            <a:endParaRPr/>
          </a:p>
          <a:p>
            <a:pPr indent="-317500" lvl="0" marL="914400" rtl="0" algn="l">
              <a:lnSpc>
                <a:spcPct val="100000"/>
              </a:lnSpc>
              <a:spcBef>
                <a:spcPts val="0"/>
              </a:spcBef>
              <a:spcAft>
                <a:spcPts val="0"/>
              </a:spcAft>
              <a:buClr>
                <a:srgbClr val="000000"/>
              </a:buClr>
              <a:buSzPts val="1400"/>
              <a:buFont typeface="Roboto"/>
              <a:buAutoNum type="arabicPeriod"/>
            </a:pPr>
            <a:r>
              <a:rPr lang="en"/>
              <a:t>Trojan horse</a:t>
            </a:r>
            <a:endParaRPr/>
          </a:p>
          <a:p>
            <a:pPr indent="0" lvl="0" marL="0" rtl="0" algn="l">
              <a:lnSpc>
                <a:spcPct val="150000"/>
              </a:lnSpc>
              <a:spcBef>
                <a:spcPts val="1200"/>
              </a:spcBef>
              <a:spcAft>
                <a:spcPts val="800"/>
              </a:spcAft>
              <a:buNone/>
            </a:pPr>
            <a:r>
              <a:t/>
            </a:r>
            <a:endParaRPr sz="1800"/>
          </a:p>
        </p:txBody>
      </p:sp>
      <p:pic>
        <p:nvPicPr>
          <p:cNvPr id="2632" name="Google Shape;2632;p169"/>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6" name="Shape 2636"/>
        <p:cNvGrpSpPr/>
        <p:nvPr/>
      </p:nvGrpSpPr>
      <p:grpSpPr>
        <a:xfrm>
          <a:off x="0" y="0"/>
          <a:ext cx="0" cy="0"/>
          <a:chOff x="0" y="0"/>
          <a:chExt cx="0" cy="0"/>
        </a:xfrm>
      </p:grpSpPr>
      <p:sp>
        <p:nvSpPr>
          <p:cNvPr id="2637" name="Google Shape;2637;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B5394"/>
                </a:solidFill>
              </a:rPr>
              <a:t>Question 3: </a:t>
            </a:r>
            <a:endParaRPr>
              <a:solidFill>
                <a:srgbClr val="0B5394"/>
              </a:solidFill>
            </a:endParaRPr>
          </a:p>
        </p:txBody>
      </p:sp>
      <p:sp>
        <p:nvSpPr>
          <p:cNvPr id="2638" name="Google Shape;2638;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9" name="Google Shape;2639;p1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40" name="Google Shape;2640;p170"/>
          <p:cNvSpPr txBox="1"/>
          <p:nvPr>
            <p:ph idx="3" type="body"/>
          </p:nvPr>
        </p:nvSpPr>
        <p:spPr>
          <a:xfrm>
            <a:off x="0" y="710675"/>
            <a:ext cx="9144000" cy="36222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a:t>A user found that their personal data had been exfiltrated from their computer by a malicious program that they clicked on several weeks ago. Which type of malware infected the user's system?</a:t>
            </a:r>
            <a:endParaRPr/>
          </a:p>
          <a:p>
            <a:pPr indent="0" lvl="0" marL="0" rtl="0" algn="l">
              <a:lnSpc>
                <a:spcPct val="100000"/>
              </a:lnSpc>
              <a:spcBef>
                <a:spcPts val="300"/>
              </a:spcBef>
              <a:spcAft>
                <a:spcPts val="0"/>
              </a:spcAft>
              <a:buNone/>
            </a:pPr>
            <a:r>
              <a:t/>
            </a:r>
            <a:endParaRPr sz="600"/>
          </a:p>
          <a:p>
            <a:pPr indent="-317500" lvl="0" marL="914400" rtl="0" algn="l">
              <a:lnSpc>
                <a:spcPct val="100000"/>
              </a:lnSpc>
              <a:spcBef>
                <a:spcPts val="0"/>
              </a:spcBef>
              <a:spcAft>
                <a:spcPts val="0"/>
              </a:spcAft>
              <a:buClr>
                <a:srgbClr val="000000"/>
              </a:buClr>
              <a:buSzPts val="1400"/>
              <a:buFont typeface="Roboto"/>
              <a:buAutoNum type="arabicPeriod"/>
            </a:pPr>
            <a:r>
              <a:rPr lang="en"/>
              <a:t>Zombie</a:t>
            </a:r>
            <a:endParaRPr/>
          </a:p>
          <a:p>
            <a:pPr indent="-317500" lvl="0" marL="914400" rtl="0" algn="l">
              <a:lnSpc>
                <a:spcPct val="100000"/>
              </a:lnSpc>
              <a:spcBef>
                <a:spcPts val="0"/>
              </a:spcBef>
              <a:spcAft>
                <a:spcPts val="0"/>
              </a:spcAft>
              <a:buClr>
                <a:srgbClr val="000000"/>
              </a:buClr>
              <a:buSzPts val="1400"/>
              <a:buFont typeface="Roboto"/>
              <a:buAutoNum type="arabicPeriod"/>
            </a:pPr>
            <a:r>
              <a:rPr lang="en"/>
              <a:t>Virus</a:t>
            </a:r>
            <a:endParaRPr/>
          </a:p>
          <a:p>
            <a:pPr indent="-317500" lvl="0" marL="914400" rtl="0" algn="l">
              <a:lnSpc>
                <a:spcPct val="100000"/>
              </a:lnSpc>
              <a:spcBef>
                <a:spcPts val="0"/>
              </a:spcBef>
              <a:spcAft>
                <a:spcPts val="0"/>
              </a:spcAft>
              <a:buClr>
                <a:srgbClr val="000000"/>
              </a:buClr>
              <a:buSzPts val="1400"/>
              <a:buFont typeface="Roboto"/>
              <a:buAutoNum type="arabicPeriod"/>
            </a:pPr>
            <a:r>
              <a:rPr lang="en">
                <a:highlight>
                  <a:srgbClr val="FFFF00"/>
                </a:highlight>
              </a:rPr>
              <a:t>Spyware</a:t>
            </a:r>
            <a:endParaRPr>
              <a:highlight>
                <a:srgbClr val="FFFF00"/>
              </a:highlight>
            </a:endParaRPr>
          </a:p>
          <a:p>
            <a:pPr indent="-317500" lvl="0" marL="914400" rtl="0" algn="l">
              <a:lnSpc>
                <a:spcPct val="100000"/>
              </a:lnSpc>
              <a:spcBef>
                <a:spcPts val="0"/>
              </a:spcBef>
              <a:spcAft>
                <a:spcPts val="0"/>
              </a:spcAft>
              <a:buClr>
                <a:srgbClr val="000000"/>
              </a:buClr>
              <a:buSzPts val="1400"/>
              <a:buFont typeface="Roboto"/>
              <a:buAutoNum type="arabicPeriod"/>
            </a:pPr>
            <a:r>
              <a:rPr lang="en"/>
              <a:t>Trojan horse</a:t>
            </a:r>
            <a:endParaRPr/>
          </a:p>
          <a:p>
            <a:pPr indent="0" lvl="0" marL="0" rtl="0" algn="l">
              <a:lnSpc>
                <a:spcPct val="150000"/>
              </a:lnSpc>
              <a:spcBef>
                <a:spcPts val="1200"/>
              </a:spcBef>
              <a:spcAft>
                <a:spcPts val="800"/>
              </a:spcAft>
              <a:buNone/>
            </a:pPr>
            <a:r>
              <a:t/>
            </a:r>
            <a:endParaRPr sz="1800"/>
          </a:p>
        </p:txBody>
      </p:sp>
      <p:sp>
        <p:nvSpPr>
          <p:cNvPr id="2641" name="Google Shape;2641;p170"/>
          <p:cNvSpPr txBox="1"/>
          <p:nvPr/>
        </p:nvSpPr>
        <p:spPr>
          <a:xfrm>
            <a:off x="252150" y="2563275"/>
            <a:ext cx="8639700" cy="23004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500"/>
              </a:spcBef>
              <a:spcAft>
                <a:spcPts val="0"/>
              </a:spcAft>
              <a:buNone/>
            </a:pPr>
            <a:r>
              <a:rPr b="1" lang="en">
                <a:solidFill>
                  <a:srgbClr val="24292E"/>
                </a:solidFill>
                <a:latin typeface="Roboto"/>
                <a:ea typeface="Roboto"/>
                <a:cs typeface="Roboto"/>
                <a:sym typeface="Roboto"/>
              </a:rPr>
              <a:t>Extended Explanation</a:t>
            </a:r>
            <a:endParaRPr b="1">
              <a:solidFill>
                <a:srgbClr val="24292E"/>
              </a:solidFill>
              <a:latin typeface="Roboto"/>
              <a:ea typeface="Roboto"/>
              <a:cs typeface="Roboto"/>
              <a:sym typeface="Roboto"/>
            </a:endParaRPr>
          </a:p>
          <a:p>
            <a:pPr indent="-317500" lvl="0" marL="457200" rtl="0" algn="l">
              <a:lnSpc>
                <a:spcPct val="115000"/>
              </a:lnSpc>
              <a:spcBef>
                <a:spcPts val="500"/>
              </a:spcBef>
              <a:spcAft>
                <a:spcPts val="0"/>
              </a:spcAft>
              <a:buClr>
                <a:srgbClr val="24292E"/>
              </a:buClr>
              <a:buSzPts val="1400"/>
              <a:buFont typeface="Roboto"/>
              <a:buChar char="●"/>
            </a:pPr>
            <a:r>
              <a:rPr lang="en">
                <a:solidFill>
                  <a:srgbClr val="24292E"/>
                </a:solidFill>
                <a:latin typeface="Roboto"/>
                <a:ea typeface="Roboto"/>
                <a:cs typeface="Roboto"/>
                <a:sym typeface="Roboto"/>
              </a:rPr>
              <a:t>The user was infected by spyware, whose purpose is to exfiltrate user data to an external location.</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A zombie is not a malware infection, but a computer connected to the Internet that has been compromised by an attacker and can be used to perform malicious tasks under remote direction.</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A virus typically disrupts user productivity by disabling services and programs or entire systems, but does not exfiltrate data.</a:t>
            </a:r>
            <a:endParaRPr>
              <a:solidFill>
                <a:srgbClr val="24292E"/>
              </a:solidFill>
              <a:latin typeface="Roboto"/>
              <a:ea typeface="Roboto"/>
              <a:cs typeface="Roboto"/>
              <a:sym typeface="Roboto"/>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latin typeface="Roboto"/>
                <a:ea typeface="Roboto"/>
                <a:cs typeface="Roboto"/>
                <a:sym typeface="Roboto"/>
              </a:rPr>
              <a:t>Trojan horses cause direct damage to a system or network of systems by allowing the Trojan writer to monitor or control a system that is inside the infected network.</a:t>
            </a:r>
            <a:endParaRPr>
              <a:solidFill>
                <a:srgbClr val="24292E"/>
              </a:solidFill>
              <a:latin typeface="Roboto"/>
              <a:ea typeface="Roboto"/>
              <a:cs typeface="Roboto"/>
              <a:sym typeface="Roboto"/>
            </a:endParaRPr>
          </a:p>
          <a:p>
            <a:pPr indent="0" lvl="0" marL="0" rtl="0" algn="l">
              <a:lnSpc>
                <a:spcPct val="115000"/>
              </a:lnSpc>
              <a:spcBef>
                <a:spcPts val="300"/>
              </a:spcBef>
              <a:spcAft>
                <a:spcPts val="0"/>
              </a:spcAft>
              <a:buNone/>
            </a:pPr>
            <a:r>
              <a:t/>
            </a:r>
            <a:endParaRPr>
              <a:solidFill>
                <a:srgbClr val="24292E"/>
              </a:solidFill>
              <a:latin typeface="Roboto"/>
              <a:ea typeface="Roboto"/>
              <a:cs typeface="Roboto"/>
              <a:sym typeface="Roboto"/>
            </a:endParaRPr>
          </a:p>
          <a:p>
            <a:pPr indent="0" lvl="0" marL="0" rtl="0" algn="l">
              <a:lnSpc>
                <a:spcPct val="100000"/>
              </a:lnSpc>
              <a:spcBef>
                <a:spcPts val="500"/>
              </a:spcBef>
              <a:spcAft>
                <a:spcPts val="500"/>
              </a:spcAft>
              <a:buNone/>
            </a:pPr>
            <a:r>
              <a:t/>
            </a:r>
            <a:endParaRPr b="1">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5" name="Shape 2645"/>
        <p:cNvGrpSpPr/>
        <p:nvPr/>
      </p:nvGrpSpPr>
      <p:grpSpPr>
        <a:xfrm>
          <a:off x="0" y="0"/>
          <a:ext cx="0" cy="0"/>
          <a:chOff x="0" y="0"/>
          <a:chExt cx="0" cy="0"/>
        </a:xfrm>
      </p:grpSpPr>
      <p:sp>
        <p:nvSpPr>
          <p:cNvPr id="2646" name="Google Shape;2646;p17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 Domains Continued</a:t>
            </a:r>
            <a:endParaRPr/>
          </a:p>
        </p:txBody>
      </p:sp>
      <p:sp>
        <p:nvSpPr>
          <p:cNvPr id="2647" name="Google Shape;2647;p1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48" name="Google Shape;2648;p17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9" name="Google Shape;2649;p1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2" name="Shape 2082"/>
        <p:cNvGrpSpPr/>
        <p:nvPr/>
      </p:nvGrpSpPr>
      <p:grpSpPr>
        <a:xfrm>
          <a:off x="0" y="0"/>
          <a:ext cx="0" cy="0"/>
          <a:chOff x="0" y="0"/>
          <a:chExt cx="0" cy="0"/>
        </a:xfrm>
      </p:grpSpPr>
      <p:sp>
        <p:nvSpPr>
          <p:cNvPr id="2083" name="Google Shape;2083;p1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Security +</a:t>
            </a:r>
            <a:endParaRPr/>
          </a:p>
        </p:txBody>
      </p:sp>
      <p:sp>
        <p:nvSpPr>
          <p:cNvPr id="2084" name="Google Shape;2084;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85" name="Google Shape;2085;p10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6" name="Google Shape;2086;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3" name="Shape 2653"/>
        <p:cNvGrpSpPr/>
        <p:nvPr/>
      </p:nvGrpSpPr>
      <p:grpSpPr>
        <a:xfrm>
          <a:off x="0" y="0"/>
          <a:ext cx="0" cy="0"/>
          <a:chOff x="0" y="0"/>
          <a:chExt cx="0" cy="0"/>
        </a:xfrm>
      </p:grpSpPr>
      <p:sp>
        <p:nvSpPr>
          <p:cNvPr id="2654" name="Google Shape;2654;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 Exam Topics Breakdown</a:t>
            </a:r>
            <a:endParaRPr/>
          </a:p>
        </p:txBody>
      </p:sp>
      <p:sp>
        <p:nvSpPr>
          <p:cNvPr id="2655" name="Google Shape;2655;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6" name="Google Shape;2656;p1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57" name="Google Shape;2657;p172"/>
          <p:cNvSpPr txBox="1"/>
          <p:nvPr/>
        </p:nvSpPr>
        <p:spPr>
          <a:xfrm>
            <a:off x="265675" y="765150"/>
            <a:ext cx="2133000" cy="416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1C4587"/>
              </a:buClr>
              <a:buSzPts val="1400"/>
              <a:buFont typeface="Nunito"/>
              <a:buAutoNum type="arabicPeriod"/>
            </a:pPr>
            <a:r>
              <a:rPr lang="en">
                <a:solidFill>
                  <a:srgbClr val="1C4587"/>
                </a:solidFill>
                <a:latin typeface="Nunito"/>
                <a:ea typeface="Nunito"/>
                <a:cs typeface="Nunito"/>
                <a:sym typeface="Nunito"/>
              </a:rPr>
              <a:t>Threats, Attacks, and Vulnerabilities</a:t>
            </a:r>
            <a:endParaRPr>
              <a:solidFill>
                <a:srgbClr val="1C4587"/>
              </a:solidFill>
              <a:latin typeface="Nunito"/>
              <a:ea typeface="Nunito"/>
              <a:cs typeface="Nunito"/>
              <a:sym typeface="Nunito"/>
            </a:endParaRPr>
          </a:p>
          <a:p>
            <a:pPr indent="-317500" lvl="0" marL="457200" rtl="0" algn="l">
              <a:spcBef>
                <a:spcPts val="1000"/>
              </a:spcBef>
              <a:spcAft>
                <a:spcPts val="0"/>
              </a:spcAft>
              <a:buClr>
                <a:srgbClr val="CC0000"/>
              </a:buClr>
              <a:buSzPts val="1400"/>
              <a:buFont typeface="Nunito"/>
              <a:buAutoNum type="arabicPeriod"/>
            </a:pPr>
            <a:r>
              <a:rPr lang="en">
                <a:solidFill>
                  <a:srgbClr val="CC0000"/>
                </a:solidFill>
                <a:latin typeface="Nunito"/>
                <a:ea typeface="Nunito"/>
                <a:cs typeface="Nunito"/>
                <a:sym typeface="Nunito"/>
              </a:rPr>
              <a:t>Technologies and Tools</a:t>
            </a:r>
            <a:endParaRPr>
              <a:solidFill>
                <a:srgbClr val="CC0000"/>
              </a:solidFill>
              <a:latin typeface="Nunito"/>
              <a:ea typeface="Nunito"/>
              <a:cs typeface="Nunito"/>
              <a:sym typeface="Nunito"/>
            </a:endParaRPr>
          </a:p>
          <a:p>
            <a:pPr indent="-317500" lvl="0" marL="457200" rtl="0" algn="l">
              <a:spcBef>
                <a:spcPts val="1000"/>
              </a:spcBef>
              <a:spcAft>
                <a:spcPts val="0"/>
              </a:spcAft>
              <a:buClr>
                <a:srgbClr val="F1AF2A"/>
              </a:buClr>
              <a:buSzPts val="1400"/>
              <a:buFont typeface="Nunito"/>
              <a:buAutoNum type="arabicPeriod"/>
            </a:pPr>
            <a:r>
              <a:rPr lang="en">
                <a:solidFill>
                  <a:srgbClr val="F1AF2A"/>
                </a:solidFill>
                <a:latin typeface="Nunito"/>
                <a:ea typeface="Nunito"/>
                <a:cs typeface="Nunito"/>
                <a:sym typeface="Nunito"/>
              </a:rPr>
              <a:t>Architecture and Design</a:t>
            </a:r>
            <a:endParaRPr>
              <a:solidFill>
                <a:srgbClr val="F1AF2A"/>
              </a:solidFill>
              <a:latin typeface="Nunito"/>
              <a:ea typeface="Nunito"/>
              <a:cs typeface="Nunito"/>
              <a:sym typeface="Nunito"/>
            </a:endParaRPr>
          </a:p>
          <a:p>
            <a:pPr indent="-317500" lvl="0" marL="457200" rtl="0" algn="l">
              <a:spcBef>
                <a:spcPts val="1000"/>
              </a:spcBef>
              <a:spcAft>
                <a:spcPts val="0"/>
              </a:spcAft>
              <a:buClr>
                <a:srgbClr val="274E13"/>
              </a:buClr>
              <a:buSzPts val="1400"/>
              <a:buFont typeface="Nunito"/>
              <a:buAutoNum type="arabicPeriod"/>
            </a:pPr>
            <a:r>
              <a:rPr lang="en">
                <a:solidFill>
                  <a:srgbClr val="274E13"/>
                </a:solidFill>
                <a:latin typeface="Nunito"/>
                <a:ea typeface="Nunito"/>
                <a:cs typeface="Nunito"/>
                <a:sym typeface="Nunito"/>
              </a:rPr>
              <a:t>Identity and Access Management</a:t>
            </a:r>
            <a:endParaRPr>
              <a:solidFill>
                <a:srgbClr val="274E13"/>
              </a:solidFill>
              <a:latin typeface="Nunito"/>
              <a:ea typeface="Nunito"/>
              <a:cs typeface="Nunito"/>
              <a:sym typeface="Nunito"/>
            </a:endParaRPr>
          </a:p>
          <a:p>
            <a:pPr indent="-317500" lvl="0" marL="457200" rtl="0" algn="l">
              <a:spcBef>
                <a:spcPts val="1000"/>
              </a:spcBef>
              <a:spcAft>
                <a:spcPts val="0"/>
              </a:spcAft>
              <a:buClr>
                <a:srgbClr val="351C75"/>
              </a:buClr>
              <a:buSzPts val="1400"/>
              <a:buFont typeface="Nunito"/>
              <a:buAutoNum type="arabicPeriod"/>
            </a:pPr>
            <a:r>
              <a:rPr lang="en">
                <a:solidFill>
                  <a:srgbClr val="351C75"/>
                </a:solidFill>
                <a:latin typeface="Nunito"/>
                <a:ea typeface="Nunito"/>
                <a:cs typeface="Nunito"/>
                <a:sym typeface="Nunito"/>
              </a:rPr>
              <a:t>Risk Management</a:t>
            </a:r>
            <a:endParaRPr>
              <a:solidFill>
                <a:srgbClr val="351C75"/>
              </a:solidFill>
              <a:latin typeface="Nunito"/>
              <a:ea typeface="Nunito"/>
              <a:cs typeface="Nunito"/>
              <a:sym typeface="Nunito"/>
            </a:endParaRPr>
          </a:p>
          <a:p>
            <a:pPr indent="-317500" lvl="0" marL="457200" rtl="0" algn="l">
              <a:spcBef>
                <a:spcPts val="1000"/>
              </a:spcBef>
              <a:spcAft>
                <a:spcPts val="1000"/>
              </a:spcAft>
              <a:buClr>
                <a:srgbClr val="0FC697"/>
              </a:buClr>
              <a:buSzPts val="1400"/>
              <a:buFont typeface="Nunito"/>
              <a:buAutoNum type="arabicPeriod"/>
            </a:pPr>
            <a:r>
              <a:rPr lang="en">
                <a:solidFill>
                  <a:srgbClr val="0FC697"/>
                </a:solidFill>
                <a:latin typeface="Nunito"/>
                <a:ea typeface="Nunito"/>
                <a:cs typeface="Nunito"/>
                <a:sym typeface="Nunito"/>
              </a:rPr>
              <a:t>Cryptography and PKI</a:t>
            </a:r>
            <a:endParaRPr>
              <a:solidFill>
                <a:srgbClr val="0FC697"/>
              </a:solidFill>
              <a:latin typeface="Nunito"/>
              <a:ea typeface="Nunito"/>
              <a:cs typeface="Nunito"/>
              <a:sym typeface="Nunito"/>
            </a:endParaRPr>
          </a:p>
        </p:txBody>
      </p:sp>
      <p:pic>
        <p:nvPicPr>
          <p:cNvPr id="2658" name="Google Shape;2658;p172" title="Points scored"/>
          <p:cNvPicPr preferRelativeResize="0"/>
          <p:nvPr/>
        </p:nvPicPr>
        <p:blipFill>
          <a:blip r:embed="rId3">
            <a:alphaModFix/>
          </a:blip>
          <a:stretch>
            <a:fillRect/>
          </a:stretch>
        </p:blipFill>
        <p:spPr>
          <a:xfrm>
            <a:off x="2322575" y="686100"/>
            <a:ext cx="6595389" cy="40781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2" name="Shape 2662"/>
        <p:cNvGrpSpPr/>
        <p:nvPr/>
      </p:nvGrpSpPr>
      <p:grpSpPr>
        <a:xfrm>
          <a:off x="0" y="0"/>
          <a:ext cx="0" cy="0"/>
          <a:chOff x="0" y="0"/>
          <a:chExt cx="0" cy="0"/>
        </a:xfrm>
      </p:grpSpPr>
      <p:sp>
        <p:nvSpPr>
          <p:cNvPr id="2663" name="Google Shape;2663;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Domain 2: Technologies and Tools</a:t>
            </a:r>
            <a:endParaRPr>
              <a:solidFill>
                <a:srgbClr val="990000"/>
              </a:solidFill>
            </a:endParaRPr>
          </a:p>
        </p:txBody>
      </p:sp>
      <p:sp>
        <p:nvSpPr>
          <p:cNvPr id="2664" name="Google Shape;2664;p1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Subtopics Included:</a:t>
            </a:r>
            <a:endParaRPr/>
          </a:p>
        </p:txBody>
      </p:sp>
      <p:sp>
        <p:nvSpPr>
          <p:cNvPr id="2665" name="Google Shape;2665;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6" name="Google Shape;2666;p1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67" name="Google Shape;2667;p173"/>
          <p:cNvSpPr txBox="1"/>
          <p:nvPr>
            <p:ph idx="3" type="body"/>
          </p:nvPr>
        </p:nvSpPr>
        <p:spPr>
          <a:xfrm>
            <a:off x="0" y="1284250"/>
            <a:ext cx="9144000" cy="36222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Network Devices: </a:t>
            </a:r>
            <a:r>
              <a:rPr lang="en">
                <a:latin typeface="Roboto Light"/>
                <a:ea typeface="Roboto Light"/>
                <a:cs typeface="Roboto Light"/>
                <a:sym typeface="Roboto Light"/>
              </a:rPr>
              <a:t>Routers, Switches, VPN</a:t>
            </a:r>
            <a:r>
              <a:rPr lang="en"/>
              <a:t> </a:t>
            </a:r>
            <a:endParaRPr b="1"/>
          </a:p>
          <a:p>
            <a:pPr indent="-317500" lvl="0" marL="457200" rtl="0" algn="l">
              <a:spcBef>
                <a:spcPts val="1500"/>
              </a:spcBef>
              <a:spcAft>
                <a:spcPts val="0"/>
              </a:spcAft>
              <a:buSzPts val="1400"/>
              <a:buChar char="☐"/>
            </a:pPr>
            <a:r>
              <a:rPr lang="en"/>
              <a:t>Security Devices: </a:t>
            </a:r>
            <a:r>
              <a:rPr lang="en">
                <a:latin typeface="Roboto Light"/>
                <a:ea typeface="Roboto Light"/>
                <a:cs typeface="Roboto Light"/>
                <a:sym typeface="Roboto Light"/>
              </a:rPr>
              <a:t>Firewalls, NIDS, SIEMS </a:t>
            </a:r>
            <a:endParaRPr b="1"/>
          </a:p>
          <a:p>
            <a:pPr indent="-317500" lvl="0" marL="457200" rtl="0" algn="l">
              <a:spcBef>
                <a:spcPts val="1500"/>
              </a:spcBef>
              <a:spcAft>
                <a:spcPts val="0"/>
              </a:spcAft>
              <a:buSzPts val="1400"/>
              <a:buChar char="☐"/>
            </a:pPr>
            <a:r>
              <a:rPr lang="en"/>
              <a:t>Security Tools: </a:t>
            </a:r>
            <a:r>
              <a:rPr lang="en">
                <a:latin typeface="Roboto Light"/>
                <a:ea typeface="Roboto Light"/>
                <a:cs typeface="Roboto Light"/>
                <a:sym typeface="Roboto Light"/>
              </a:rPr>
              <a:t>Vulnerability and Network Scanners, Password Crackers </a:t>
            </a:r>
            <a:endParaRPr b="1"/>
          </a:p>
          <a:p>
            <a:pPr indent="-317500" lvl="0" marL="457200" rtl="0" algn="l">
              <a:spcBef>
                <a:spcPts val="1500"/>
              </a:spcBef>
              <a:spcAft>
                <a:spcPts val="0"/>
              </a:spcAft>
              <a:buSzPts val="1400"/>
              <a:buChar char="☐"/>
            </a:pPr>
            <a:r>
              <a:rPr lang="en"/>
              <a:t>Command Line Tools: </a:t>
            </a:r>
            <a:r>
              <a:rPr lang="en">
                <a:latin typeface="Roboto Light"/>
                <a:ea typeface="Roboto Light"/>
                <a:cs typeface="Roboto Light"/>
                <a:sym typeface="Roboto Light"/>
              </a:rPr>
              <a:t>ping, tracert </a:t>
            </a:r>
            <a:endParaRPr b="1"/>
          </a:p>
          <a:p>
            <a:pPr indent="-317500" lvl="0" marL="457200" rtl="0" algn="l">
              <a:spcBef>
                <a:spcPts val="1500"/>
              </a:spcBef>
              <a:spcAft>
                <a:spcPts val="0"/>
              </a:spcAft>
              <a:buSzPts val="1400"/>
              <a:buChar char="☐"/>
            </a:pPr>
            <a:r>
              <a:rPr lang="en"/>
              <a:t>Mobile Device Security: </a:t>
            </a:r>
            <a:r>
              <a:rPr lang="en">
                <a:latin typeface="Roboto Light"/>
                <a:ea typeface="Roboto Light"/>
                <a:cs typeface="Roboto Light"/>
                <a:sym typeface="Roboto Light"/>
              </a:rPr>
              <a:t>Jailbreaking, Sideloading, BYOD </a:t>
            </a:r>
            <a:endParaRPr>
              <a:latin typeface="Roboto Light"/>
              <a:ea typeface="Roboto Light"/>
              <a:cs typeface="Roboto Light"/>
              <a:sym typeface="Roboto Light"/>
            </a:endParaRPr>
          </a:p>
          <a:p>
            <a:pPr indent="-317500" lvl="0" marL="457200" rtl="0" algn="l">
              <a:spcBef>
                <a:spcPts val="1500"/>
              </a:spcBef>
              <a:spcAft>
                <a:spcPts val="1500"/>
              </a:spcAft>
              <a:buSzPts val="1400"/>
              <a:buChar char="☐"/>
            </a:pPr>
            <a:r>
              <a:rPr lang="en"/>
              <a:t>Secure Protocols: </a:t>
            </a:r>
            <a:r>
              <a:rPr lang="en">
                <a:latin typeface="Roboto Light"/>
                <a:ea typeface="Roboto Light"/>
                <a:cs typeface="Roboto Light"/>
                <a:sym typeface="Roboto Light"/>
              </a:rPr>
              <a:t>SSH, SFTP, SSL/TLS </a:t>
            </a:r>
            <a:endParaRPr b="1"/>
          </a:p>
        </p:txBody>
      </p:sp>
      <p:sp>
        <p:nvSpPr>
          <p:cNvPr id="2668" name="Google Shape;2668;p173"/>
          <p:cNvSpPr/>
          <p:nvPr/>
        </p:nvSpPr>
        <p:spPr>
          <a:xfrm>
            <a:off x="504575" y="1284250"/>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73"/>
          <p:cNvSpPr/>
          <p:nvPr/>
        </p:nvSpPr>
        <p:spPr>
          <a:xfrm>
            <a:off x="504575" y="1706225"/>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73"/>
          <p:cNvSpPr/>
          <p:nvPr/>
        </p:nvSpPr>
        <p:spPr>
          <a:xfrm>
            <a:off x="504575" y="2096000"/>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73"/>
          <p:cNvSpPr/>
          <p:nvPr/>
        </p:nvSpPr>
        <p:spPr>
          <a:xfrm>
            <a:off x="504575" y="2497288"/>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2" name="Google Shape;2672;p173"/>
          <p:cNvPicPr preferRelativeResize="0"/>
          <p:nvPr/>
        </p:nvPicPr>
        <p:blipFill>
          <a:blip r:embed="rId3">
            <a:alphaModFix/>
          </a:blip>
          <a:stretch>
            <a:fillRect/>
          </a:stretch>
        </p:blipFill>
        <p:spPr>
          <a:xfrm>
            <a:off x="8052561" y="4006400"/>
            <a:ext cx="647699" cy="818301"/>
          </a:xfrm>
          <a:prstGeom prst="rect">
            <a:avLst/>
          </a:prstGeom>
          <a:noFill/>
          <a:ln>
            <a:noFill/>
          </a:ln>
        </p:spPr>
      </p:pic>
      <p:sp>
        <p:nvSpPr>
          <p:cNvPr id="2673" name="Google Shape;2673;p173"/>
          <p:cNvSpPr/>
          <p:nvPr/>
        </p:nvSpPr>
        <p:spPr>
          <a:xfrm>
            <a:off x="504575" y="2898600"/>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73"/>
          <p:cNvSpPr/>
          <p:nvPr/>
        </p:nvSpPr>
        <p:spPr>
          <a:xfrm>
            <a:off x="504575" y="3311425"/>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8" name="Shape 2678"/>
        <p:cNvGrpSpPr/>
        <p:nvPr/>
      </p:nvGrpSpPr>
      <p:grpSpPr>
        <a:xfrm>
          <a:off x="0" y="0"/>
          <a:ext cx="0" cy="0"/>
          <a:chOff x="0" y="0"/>
          <a:chExt cx="0" cy="0"/>
        </a:xfrm>
      </p:grpSpPr>
      <p:sp>
        <p:nvSpPr>
          <p:cNvPr id="2679" name="Google Shape;2679;p1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Domain 2: Technologies and Tools</a:t>
            </a:r>
            <a:endParaRPr>
              <a:solidFill>
                <a:srgbClr val="990000"/>
              </a:solidFill>
            </a:endParaRPr>
          </a:p>
        </p:txBody>
      </p:sp>
      <p:sp>
        <p:nvSpPr>
          <p:cNvPr id="2680" name="Google Shape;2680;p1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Subtopics Covered In-Class: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681" name="Google Shape;2681;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2" name="Google Shape;2682;p1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83" name="Google Shape;2683;p174"/>
          <p:cNvSpPr txBox="1"/>
          <p:nvPr>
            <p:ph idx="3" type="body"/>
          </p:nvPr>
        </p:nvSpPr>
        <p:spPr>
          <a:xfrm>
            <a:off x="0" y="1284250"/>
            <a:ext cx="9265800" cy="36222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Network Devices: </a:t>
            </a:r>
            <a:r>
              <a:rPr lang="en">
                <a:latin typeface="Roboto Light"/>
                <a:ea typeface="Roboto Light"/>
                <a:cs typeface="Roboto Light"/>
                <a:sym typeface="Roboto Light"/>
              </a:rPr>
              <a:t>Routers, Switches, VPN</a:t>
            </a:r>
            <a:r>
              <a:rPr lang="en"/>
              <a:t> - </a:t>
            </a:r>
            <a:r>
              <a:rPr b="1" lang="en"/>
              <a:t>Network Security, Networks 101</a:t>
            </a:r>
            <a:endParaRPr b="1"/>
          </a:p>
          <a:p>
            <a:pPr indent="-317500" lvl="0" marL="457200" rtl="0" algn="l">
              <a:spcBef>
                <a:spcPts val="1500"/>
              </a:spcBef>
              <a:spcAft>
                <a:spcPts val="0"/>
              </a:spcAft>
              <a:buSzPts val="1400"/>
              <a:buChar char="☐"/>
            </a:pPr>
            <a:r>
              <a:rPr lang="en"/>
              <a:t>Security Devices: </a:t>
            </a:r>
            <a:r>
              <a:rPr lang="en">
                <a:latin typeface="Roboto Light"/>
                <a:ea typeface="Roboto Light"/>
                <a:cs typeface="Roboto Light"/>
                <a:sym typeface="Roboto Light"/>
              </a:rPr>
              <a:t>Firewalls, NIDS, SIEMS - </a:t>
            </a:r>
            <a:r>
              <a:rPr b="1" lang="en"/>
              <a:t>Net Sec, Net 101, SIEMS, Incident Response</a:t>
            </a:r>
            <a:endParaRPr b="1"/>
          </a:p>
          <a:p>
            <a:pPr indent="-317500" lvl="0" marL="457200" rtl="0" algn="l">
              <a:spcBef>
                <a:spcPts val="1500"/>
              </a:spcBef>
              <a:spcAft>
                <a:spcPts val="0"/>
              </a:spcAft>
              <a:buSzPts val="1400"/>
              <a:buChar char="☐"/>
            </a:pPr>
            <a:r>
              <a:rPr lang="en"/>
              <a:t>Security Tools: </a:t>
            </a:r>
            <a:r>
              <a:rPr lang="en">
                <a:latin typeface="Roboto Light"/>
                <a:ea typeface="Roboto Light"/>
                <a:cs typeface="Roboto Light"/>
                <a:sym typeface="Roboto Light"/>
              </a:rPr>
              <a:t>Vuln and Network Scanners, Password Crackers - </a:t>
            </a:r>
            <a:r>
              <a:rPr b="1" lang="en"/>
              <a:t>Cryptography, PenTesting, Net Sec</a:t>
            </a:r>
            <a:endParaRPr b="1"/>
          </a:p>
          <a:p>
            <a:pPr indent="-317500" lvl="0" marL="457200" rtl="0" algn="l">
              <a:spcBef>
                <a:spcPts val="1500"/>
              </a:spcBef>
              <a:spcAft>
                <a:spcPts val="0"/>
              </a:spcAft>
              <a:buSzPts val="1400"/>
              <a:buChar char="☐"/>
            </a:pPr>
            <a:r>
              <a:rPr lang="en"/>
              <a:t>Command Line Tools: </a:t>
            </a:r>
            <a:r>
              <a:rPr lang="en">
                <a:latin typeface="Roboto Light"/>
                <a:ea typeface="Roboto Light"/>
                <a:cs typeface="Roboto Light"/>
                <a:sym typeface="Roboto Light"/>
              </a:rPr>
              <a:t>ping, tracert - </a:t>
            </a:r>
            <a:r>
              <a:rPr b="1" lang="en"/>
              <a:t>Command Line, PenTesting, Networks 101, Linux</a:t>
            </a:r>
            <a:endParaRPr b="1"/>
          </a:p>
          <a:p>
            <a:pPr indent="-317500" lvl="0" marL="457200" rtl="0" algn="l">
              <a:spcBef>
                <a:spcPts val="1500"/>
              </a:spcBef>
              <a:spcAft>
                <a:spcPts val="0"/>
              </a:spcAft>
              <a:buSzPts val="1400"/>
              <a:buChar char="☐"/>
            </a:pPr>
            <a:r>
              <a:rPr lang="en"/>
              <a:t>Mobile Device Security: </a:t>
            </a:r>
            <a:r>
              <a:rPr lang="en">
                <a:latin typeface="Roboto Light"/>
                <a:ea typeface="Roboto Light"/>
                <a:cs typeface="Roboto Light"/>
                <a:sym typeface="Roboto Light"/>
              </a:rPr>
              <a:t>Jailbreaking, Sideloading, BYOD - </a:t>
            </a:r>
            <a:r>
              <a:rPr b="1" lang="en"/>
              <a:t>Not Covered</a:t>
            </a:r>
            <a:endParaRPr b="1"/>
          </a:p>
          <a:p>
            <a:pPr indent="-317500" lvl="0" marL="457200" rtl="0" algn="l">
              <a:spcBef>
                <a:spcPts val="1500"/>
              </a:spcBef>
              <a:spcAft>
                <a:spcPts val="1500"/>
              </a:spcAft>
              <a:buSzPts val="1400"/>
              <a:buChar char="☐"/>
            </a:pPr>
            <a:r>
              <a:rPr lang="en"/>
              <a:t>Secure Protocols: </a:t>
            </a:r>
            <a:r>
              <a:rPr lang="en">
                <a:latin typeface="Roboto Light"/>
                <a:ea typeface="Roboto Light"/>
                <a:cs typeface="Roboto Light"/>
                <a:sym typeface="Roboto Light"/>
              </a:rPr>
              <a:t>SSH, SFTP, SSL/TLS - </a:t>
            </a:r>
            <a:r>
              <a:rPr b="1" lang="en"/>
              <a:t>Networking 101</a:t>
            </a:r>
            <a:endParaRPr b="1"/>
          </a:p>
        </p:txBody>
      </p:sp>
      <p:sp>
        <p:nvSpPr>
          <p:cNvPr id="2684" name="Google Shape;2684;p174"/>
          <p:cNvSpPr/>
          <p:nvPr/>
        </p:nvSpPr>
        <p:spPr>
          <a:xfrm>
            <a:off x="504575" y="1284250"/>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74"/>
          <p:cNvSpPr/>
          <p:nvPr/>
        </p:nvSpPr>
        <p:spPr>
          <a:xfrm>
            <a:off x="504575" y="1706225"/>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74"/>
          <p:cNvSpPr/>
          <p:nvPr/>
        </p:nvSpPr>
        <p:spPr>
          <a:xfrm>
            <a:off x="504575" y="2096000"/>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74"/>
          <p:cNvSpPr/>
          <p:nvPr/>
        </p:nvSpPr>
        <p:spPr>
          <a:xfrm>
            <a:off x="504575" y="2497288"/>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8" name="Google Shape;2688;p174"/>
          <p:cNvPicPr preferRelativeResize="0"/>
          <p:nvPr/>
        </p:nvPicPr>
        <p:blipFill>
          <a:blip r:embed="rId3">
            <a:alphaModFix/>
          </a:blip>
          <a:stretch>
            <a:fillRect/>
          </a:stretch>
        </p:blipFill>
        <p:spPr>
          <a:xfrm>
            <a:off x="8052561" y="4006400"/>
            <a:ext cx="647699" cy="818301"/>
          </a:xfrm>
          <a:prstGeom prst="rect">
            <a:avLst/>
          </a:prstGeom>
          <a:noFill/>
          <a:ln>
            <a:noFill/>
          </a:ln>
        </p:spPr>
      </p:pic>
      <p:sp>
        <p:nvSpPr>
          <p:cNvPr id="2689" name="Google Shape;2689;p174"/>
          <p:cNvSpPr/>
          <p:nvPr/>
        </p:nvSpPr>
        <p:spPr>
          <a:xfrm>
            <a:off x="504575" y="2898600"/>
            <a:ext cx="218100" cy="226800"/>
          </a:xfrm>
          <a:prstGeom prst="bevel">
            <a:avLst>
              <a:gd fmla="val 12500" name="adj"/>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74"/>
          <p:cNvSpPr/>
          <p:nvPr/>
        </p:nvSpPr>
        <p:spPr>
          <a:xfrm>
            <a:off x="504575" y="3311425"/>
            <a:ext cx="2181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4" name="Shape 2694"/>
        <p:cNvGrpSpPr/>
        <p:nvPr/>
      </p:nvGrpSpPr>
      <p:grpSpPr>
        <a:xfrm>
          <a:off x="0" y="0"/>
          <a:ext cx="0" cy="0"/>
          <a:chOff x="0" y="0"/>
          <a:chExt cx="0" cy="0"/>
        </a:xfrm>
      </p:grpSpPr>
      <p:sp>
        <p:nvSpPr>
          <p:cNvPr id="2695" name="Google Shape;2695;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Sample Question #1</a:t>
            </a:r>
            <a:endParaRPr>
              <a:solidFill>
                <a:srgbClr val="990000"/>
              </a:solidFill>
            </a:endParaRPr>
          </a:p>
        </p:txBody>
      </p:sp>
      <p:sp>
        <p:nvSpPr>
          <p:cNvPr id="2696" name="Google Shape;2696;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7" name="Google Shape;2697;p1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8" name="Google Shape;2698;p175"/>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To protect corporate data on devices that are decommissioned after end of life, which of the following tools should be used during the decommission process?</a:t>
            </a:r>
            <a:endParaRPr sz="1800">
              <a:solidFill>
                <a:srgbClr val="24292E"/>
              </a:solidFill>
              <a:latin typeface="Roboto Medium"/>
              <a:ea typeface="Roboto Medium"/>
              <a:cs typeface="Roboto Medium"/>
              <a:sym typeface="Roboto Medium"/>
            </a:endParaRPr>
          </a:p>
          <a:p>
            <a:pPr indent="-342900" lvl="0" marL="914400" rtl="0" algn="l">
              <a:lnSpc>
                <a:spcPct val="200000"/>
              </a:lnSpc>
              <a:spcBef>
                <a:spcPts val="1200"/>
              </a:spcBef>
              <a:spcAft>
                <a:spcPts val="0"/>
              </a:spcAft>
              <a:buClr>
                <a:srgbClr val="24292E"/>
              </a:buClr>
              <a:buSzPts val="1800"/>
              <a:buFont typeface="Roboto"/>
              <a:buAutoNum type="arabicPeriod"/>
            </a:pPr>
            <a:r>
              <a:rPr lang="en" sz="1800">
                <a:solidFill>
                  <a:srgbClr val="24292E"/>
                </a:solidFill>
              </a:rPr>
              <a:t>Data leakage prevention tools</a:t>
            </a:r>
            <a:endParaRPr sz="1800">
              <a:solidFill>
                <a:srgbClr val="24292E"/>
              </a:solidFill>
            </a:endParaRPr>
          </a:p>
          <a:p>
            <a:pPr indent="-342900" lvl="0" marL="914400" rtl="0" algn="l">
              <a:lnSpc>
                <a:spcPct val="200000"/>
              </a:lnSpc>
              <a:spcBef>
                <a:spcPts val="0"/>
              </a:spcBef>
              <a:spcAft>
                <a:spcPts val="0"/>
              </a:spcAft>
              <a:buClr>
                <a:srgbClr val="24292E"/>
              </a:buClr>
              <a:buSzPts val="1800"/>
              <a:buFont typeface="Roboto"/>
              <a:buAutoNum type="arabicPeriod"/>
            </a:pPr>
            <a:r>
              <a:rPr lang="en" sz="1800">
                <a:solidFill>
                  <a:srgbClr val="24292E"/>
                </a:solidFill>
              </a:rPr>
              <a:t>Protocol analyzer</a:t>
            </a:r>
            <a:endParaRPr sz="1800">
              <a:solidFill>
                <a:srgbClr val="24292E"/>
              </a:solidFill>
            </a:endParaRPr>
          </a:p>
          <a:p>
            <a:pPr indent="-342900" lvl="0" marL="914400" rtl="0" algn="l">
              <a:lnSpc>
                <a:spcPct val="200000"/>
              </a:lnSpc>
              <a:spcBef>
                <a:spcPts val="0"/>
              </a:spcBef>
              <a:spcAft>
                <a:spcPts val="0"/>
              </a:spcAft>
              <a:buClr>
                <a:srgbClr val="24292E"/>
              </a:buClr>
              <a:buSzPts val="1800"/>
              <a:buFont typeface="Roboto"/>
              <a:buAutoNum type="arabicPeriod"/>
            </a:pPr>
            <a:r>
              <a:rPr lang="en" sz="1800">
                <a:solidFill>
                  <a:srgbClr val="24292E"/>
                </a:solidFill>
              </a:rPr>
              <a:t>Data sanitization tools </a:t>
            </a:r>
            <a:endParaRPr sz="1800">
              <a:solidFill>
                <a:srgbClr val="24292E"/>
              </a:solidFill>
            </a:endParaRPr>
          </a:p>
          <a:p>
            <a:pPr indent="-342900" lvl="0" marL="914400" rtl="0" algn="l">
              <a:lnSpc>
                <a:spcPct val="200000"/>
              </a:lnSpc>
              <a:spcBef>
                <a:spcPts val="0"/>
              </a:spcBef>
              <a:spcAft>
                <a:spcPts val="0"/>
              </a:spcAft>
              <a:buClr>
                <a:srgbClr val="24292E"/>
              </a:buClr>
              <a:buSzPts val="1800"/>
              <a:buFont typeface="Roboto"/>
              <a:buAutoNum type="arabicPeriod"/>
            </a:pPr>
            <a:r>
              <a:rPr lang="en" sz="1800">
                <a:solidFill>
                  <a:srgbClr val="24292E"/>
                </a:solidFill>
              </a:rPr>
              <a:t>Data Mining Tools</a:t>
            </a:r>
            <a:endParaRPr sz="1800">
              <a:solidFill>
                <a:srgbClr val="24292E"/>
              </a:solidFill>
            </a:endParaRPr>
          </a:p>
          <a:p>
            <a:pPr indent="0" lvl="0" marL="0" rtl="0" algn="l">
              <a:lnSpc>
                <a:spcPct val="150000"/>
              </a:lnSpc>
              <a:spcBef>
                <a:spcPts val="1200"/>
              </a:spcBef>
              <a:spcAft>
                <a:spcPts val="1200"/>
              </a:spcAft>
              <a:buNone/>
            </a:pPr>
            <a:r>
              <a:t/>
            </a:r>
            <a:endParaRPr sz="1800">
              <a:solidFill>
                <a:srgbClr val="24292E"/>
              </a:solidFill>
            </a:endParaRPr>
          </a:p>
        </p:txBody>
      </p:sp>
      <p:pic>
        <p:nvPicPr>
          <p:cNvPr id="2699" name="Google Shape;2699;p175"/>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3" name="Shape 2703"/>
        <p:cNvGrpSpPr/>
        <p:nvPr/>
      </p:nvGrpSpPr>
      <p:grpSpPr>
        <a:xfrm>
          <a:off x="0" y="0"/>
          <a:ext cx="0" cy="0"/>
          <a:chOff x="0" y="0"/>
          <a:chExt cx="0" cy="0"/>
        </a:xfrm>
      </p:grpSpPr>
      <p:sp>
        <p:nvSpPr>
          <p:cNvPr id="2704" name="Google Shape;2704;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Sample Question #1</a:t>
            </a:r>
            <a:endParaRPr>
              <a:solidFill>
                <a:srgbClr val="990000"/>
              </a:solidFill>
            </a:endParaRPr>
          </a:p>
        </p:txBody>
      </p:sp>
      <p:sp>
        <p:nvSpPr>
          <p:cNvPr id="2705" name="Google Shape;2705;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6" name="Google Shape;2706;p1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07" name="Google Shape;2707;p176"/>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latin typeface="Roboto Medium"/>
                <a:ea typeface="Roboto Medium"/>
                <a:cs typeface="Roboto Medium"/>
                <a:sym typeface="Roboto Medium"/>
              </a:rPr>
              <a:t>To protect corporate data on devices that are decommissioned after end of life, which of the following tools should be used during the decommission process?</a:t>
            </a:r>
            <a:endParaRPr sz="1800">
              <a:solidFill>
                <a:srgbClr val="24292E"/>
              </a:solidFill>
              <a:latin typeface="Roboto Medium"/>
              <a:ea typeface="Roboto Medium"/>
              <a:cs typeface="Roboto Medium"/>
              <a:sym typeface="Roboto Medium"/>
            </a:endParaRPr>
          </a:p>
          <a:p>
            <a:pPr indent="-342900" lvl="0" marL="914400" rtl="0" algn="l">
              <a:lnSpc>
                <a:spcPct val="200000"/>
              </a:lnSpc>
              <a:spcBef>
                <a:spcPts val="1200"/>
              </a:spcBef>
              <a:spcAft>
                <a:spcPts val="0"/>
              </a:spcAft>
              <a:buClr>
                <a:srgbClr val="24292E"/>
              </a:buClr>
              <a:buSzPts val="1800"/>
              <a:buFont typeface="Roboto"/>
              <a:buAutoNum type="arabicPeriod"/>
            </a:pPr>
            <a:r>
              <a:rPr lang="en" sz="1800">
                <a:solidFill>
                  <a:srgbClr val="24292E"/>
                </a:solidFill>
              </a:rPr>
              <a:t>Data leakage prevention tools</a:t>
            </a:r>
            <a:endParaRPr sz="1800">
              <a:solidFill>
                <a:srgbClr val="24292E"/>
              </a:solidFill>
            </a:endParaRPr>
          </a:p>
          <a:p>
            <a:pPr indent="-342900" lvl="0" marL="914400" rtl="0" algn="l">
              <a:lnSpc>
                <a:spcPct val="200000"/>
              </a:lnSpc>
              <a:spcBef>
                <a:spcPts val="0"/>
              </a:spcBef>
              <a:spcAft>
                <a:spcPts val="0"/>
              </a:spcAft>
              <a:buClr>
                <a:srgbClr val="24292E"/>
              </a:buClr>
              <a:buSzPts val="1800"/>
              <a:buFont typeface="Roboto"/>
              <a:buAutoNum type="arabicPeriod"/>
            </a:pPr>
            <a:r>
              <a:rPr lang="en" sz="1800">
                <a:solidFill>
                  <a:srgbClr val="24292E"/>
                </a:solidFill>
              </a:rPr>
              <a:t>Protocol analyzer</a:t>
            </a:r>
            <a:endParaRPr sz="1800">
              <a:solidFill>
                <a:srgbClr val="24292E"/>
              </a:solidFill>
            </a:endParaRPr>
          </a:p>
          <a:p>
            <a:pPr indent="-342900" lvl="0" marL="914400" rtl="0" algn="l">
              <a:lnSpc>
                <a:spcPct val="200000"/>
              </a:lnSpc>
              <a:spcBef>
                <a:spcPts val="0"/>
              </a:spcBef>
              <a:spcAft>
                <a:spcPts val="0"/>
              </a:spcAft>
              <a:buClr>
                <a:srgbClr val="24292E"/>
              </a:buClr>
              <a:buSzPts val="1800"/>
              <a:buFont typeface="Roboto"/>
              <a:buAutoNum type="arabicPeriod"/>
            </a:pPr>
            <a:r>
              <a:rPr b="1" lang="en" sz="1800">
                <a:solidFill>
                  <a:srgbClr val="24292E"/>
                </a:solidFill>
                <a:highlight>
                  <a:srgbClr val="FFFF00"/>
                </a:highlight>
              </a:rPr>
              <a:t>Data sanitization tools </a:t>
            </a:r>
            <a:endParaRPr b="1" sz="1800">
              <a:solidFill>
                <a:srgbClr val="24292E"/>
              </a:solidFill>
              <a:highlight>
                <a:srgbClr val="FFFF00"/>
              </a:highlight>
            </a:endParaRPr>
          </a:p>
          <a:p>
            <a:pPr indent="-342900" lvl="0" marL="914400" rtl="0" algn="l">
              <a:lnSpc>
                <a:spcPct val="200000"/>
              </a:lnSpc>
              <a:spcBef>
                <a:spcPts val="0"/>
              </a:spcBef>
              <a:spcAft>
                <a:spcPts val="0"/>
              </a:spcAft>
              <a:buClr>
                <a:srgbClr val="24292E"/>
              </a:buClr>
              <a:buSzPts val="1800"/>
              <a:buFont typeface="Roboto"/>
              <a:buAutoNum type="arabicPeriod"/>
            </a:pPr>
            <a:r>
              <a:rPr lang="en" sz="1800">
                <a:solidFill>
                  <a:srgbClr val="24292E"/>
                </a:solidFill>
              </a:rPr>
              <a:t>Data Mining Tools</a:t>
            </a:r>
            <a:endParaRPr sz="1800">
              <a:solidFill>
                <a:srgbClr val="24292E"/>
              </a:solidFill>
            </a:endParaRPr>
          </a:p>
          <a:p>
            <a:pPr indent="0" lvl="0" marL="0" rtl="0" algn="l">
              <a:lnSpc>
                <a:spcPct val="150000"/>
              </a:lnSpc>
              <a:spcBef>
                <a:spcPts val="1200"/>
              </a:spcBef>
              <a:spcAft>
                <a:spcPts val="1200"/>
              </a:spcAft>
              <a:buNone/>
            </a:pPr>
            <a:r>
              <a:t/>
            </a:r>
            <a:endParaRPr sz="1800">
              <a:solidFill>
                <a:srgbClr val="24292E"/>
              </a:solidFill>
            </a:endParaRPr>
          </a:p>
        </p:txBody>
      </p:sp>
      <p:pic>
        <p:nvPicPr>
          <p:cNvPr id="2708" name="Google Shape;2708;p176"/>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2" name="Shape 2712"/>
        <p:cNvGrpSpPr/>
        <p:nvPr/>
      </p:nvGrpSpPr>
      <p:grpSpPr>
        <a:xfrm>
          <a:off x="0" y="0"/>
          <a:ext cx="0" cy="0"/>
          <a:chOff x="0" y="0"/>
          <a:chExt cx="0" cy="0"/>
        </a:xfrm>
      </p:grpSpPr>
      <p:sp>
        <p:nvSpPr>
          <p:cNvPr id="2713" name="Google Shape;2713;p1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Sample Question #2</a:t>
            </a:r>
            <a:endParaRPr>
              <a:solidFill>
                <a:srgbClr val="990000"/>
              </a:solidFill>
            </a:endParaRPr>
          </a:p>
        </p:txBody>
      </p:sp>
      <p:sp>
        <p:nvSpPr>
          <p:cNvPr id="2714" name="Google Shape;2714;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15" name="Google Shape;2715;p1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16" name="Google Shape;2716;p177"/>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A security analyst has been asked to determine if there are any weaknesses in a new hardware device that the operations engineering department needs to monitor on the manufacturing line.</a:t>
            </a:r>
            <a:endParaRPr sz="1600">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1600">
                <a:solidFill>
                  <a:srgbClr val="24292E"/>
                </a:solidFill>
                <a:latin typeface="Roboto Medium"/>
                <a:ea typeface="Roboto Medium"/>
                <a:cs typeface="Roboto Medium"/>
                <a:sym typeface="Roboto Medium"/>
              </a:rPr>
              <a:t>To determine if there are any software, network, or security issues with this new device, which tool would you use?</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Vulnerability scanner </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Port scanner</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Host scanner</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Explicit scanner</a:t>
            </a:r>
            <a:endParaRPr sz="1600">
              <a:solidFill>
                <a:srgbClr val="24292E"/>
              </a:solidFill>
              <a:latin typeface="Roboto Medium"/>
              <a:ea typeface="Roboto Medium"/>
              <a:cs typeface="Roboto Medium"/>
              <a:sym typeface="Roboto Medium"/>
            </a:endParaRPr>
          </a:p>
          <a:p>
            <a:pPr indent="0" lvl="0" marL="0" rtl="0" algn="l">
              <a:lnSpc>
                <a:spcPct val="150000"/>
              </a:lnSpc>
              <a:spcBef>
                <a:spcPts val="1200"/>
              </a:spcBef>
              <a:spcAft>
                <a:spcPts val="1200"/>
              </a:spcAft>
              <a:buNone/>
            </a:pPr>
            <a:r>
              <a:t/>
            </a:r>
            <a:endParaRPr sz="1800">
              <a:solidFill>
                <a:srgbClr val="24292E"/>
              </a:solidFill>
            </a:endParaRPr>
          </a:p>
        </p:txBody>
      </p:sp>
      <p:pic>
        <p:nvPicPr>
          <p:cNvPr id="2717" name="Google Shape;2717;p177"/>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1" name="Shape 2721"/>
        <p:cNvGrpSpPr/>
        <p:nvPr/>
      </p:nvGrpSpPr>
      <p:grpSpPr>
        <a:xfrm>
          <a:off x="0" y="0"/>
          <a:ext cx="0" cy="0"/>
          <a:chOff x="0" y="0"/>
          <a:chExt cx="0" cy="0"/>
        </a:xfrm>
      </p:grpSpPr>
      <p:sp>
        <p:nvSpPr>
          <p:cNvPr id="2722" name="Google Shape;2722;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Sample Question #2</a:t>
            </a:r>
            <a:endParaRPr>
              <a:solidFill>
                <a:srgbClr val="990000"/>
              </a:solidFill>
            </a:endParaRPr>
          </a:p>
        </p:txBody>
      </p:sp>
      <p:sp>
        <p:nvSpPr>
          <p:cNvPr id="2723" name="Google Shape;2723;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4" name="Google Shape;2724;p1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25" name="Google Shape;2725;p178"/>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A security analyst has been asked to determine if there are any weaknesses in a new hardware device that the operations engineering department needs to monitor on the manufacturing line.</a:t>
            </a:r>
            <a:endParaRPr sz="1600">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1600">
                <a:solidFill>
                  <a:srgbClr val="24292E"/>
                </a:solidFill>
                <a:latin typeface="Roboto Medium"/>
                <a:ea typeface="Roboto Medium"/>
                <a:cs typeface="Roboto Medium"/>
                <a:sym typeface="Roboto Medium"/>
              </a:rPr>
              <a:t>To determine if there are any software, network, or security issues with this new device, which tool would you use?</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b="1" lang="en" sz="1600">
                <a:solidFill>
                  <a:srgbClr val="24292E"/>
                </a:solidFill>
                <a:highlight>
                  <a:srgbClr val="FFFF00"/>
                </a:highlight>
              </a:rPr>
              <a:t>Vulnerability scanner </a:t>
            </a:r>
            <a:endParaRPr b="1" sz="1600">
              <a:solidFill>
                <a:srgbClr val="24292E"/>
              </a:solidFill>
              <a:highlight>
                <a:srgbClr val="FFFF00"/>
              </a:highlight>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Port scanner</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Host scanner</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Explicit scanner</a:t>
            </a:r>
            <a:endParaRPr sz="1600">
              <a:solidFill>
                <a:srgbClr val="24292E"/>
              </a:solidFill>
              <a:latin typeface="Roboto Medium"/>
              <a:ea typeface="Roboto Medium"/>
              <a:cs typeface="Roboto Medium"/>
              <a:sym typeface="Roboto Medium"/>
            </a:endParaRPr>
          </a:p>
          <a:p>
            <a:pPr indent="0" lvl="0" marL="0" rtl="0" algn="l">
              <a:lnSpc>
                <a:spcPct val="150000"/>
              </a:lnSpc>
              <a:spcBef>
                <a:spcPts val="1200"/>
              </a:spcBef>
              <a:spcAft>
                <a:spcPts val="1200"/>
              </a:spcAft>
              <a:buNone/>
            </a:pPr>
            <a:r>
              <a:t/>
            </a:r>
            <a:endParaRPr sz="1800">
              <a:solidFill>
                <a:srgbClr val="24292E"/>
              </a:solidFill>
            </a:endParaRPr>
          </a:p>
        </p:txBody>
      </p:sp>
      <p:pic>
        <p:nvPicPr>
          <p:cNvPr id="2726" name="Google Shape;2726;p178"/>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Google Shape;2731;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Sample Question #2</a:t>
            </a:r>
            <a:endParaRPr>
              <a:solidFill>
                <a:srgbClr val="990000"/>
              </a:solidFill>
            </a:endParaRPr>
          </a:p>
        </p:txBody>
      </p:sp>
      <p:sp>
        <p:nvSpPr>
          <p:cNvPr id="2732" name="Google Shape;2732;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33" name="Google Shape;2733;p1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34" name="Google Shape;2734;p179"/>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For which purpose do most organizations implement data loss prevention (DLP) technologies?</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To prevent employees from executing malicious code</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To maintain backup copies of valuable data</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To protect the corporate network when performing malware analysis</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To prevent insiders from leaking sensitive data </a:t>
            </a:r>
            <a:endParaRPr sz="1600">
              <a:solidFill>
                <a:srgbClr val="24292E"/>
              </a:solidFill>
              <a:latin typeface="Roboto Medium"/>
              <a:ea typeface="Roboto Medium"/>
              <a:cs typeface="Roboto Medium"/>
              <a:sym typeface="Roboto Medium"/>
            </a:endParaRPr>
          </a:p>
          <a:p>
            <a:pPr indent="0" lvl="0" marL="0" rtl="0" algn="l">
              <a:lnSpc>
                <a:spcPct val="150000"/>
              </a:lnSpc>
              <a:spcBef>
                <a:spcPts val="1200"/>
              </a:spcBef>
              <a:spcAft>
                <a:spcPts val="1200"/>
              </a:spcAft>
              <a:buNone/>
            </a:pPr>
            <a:r>
              <a:t/>
            </a:r>
            <a:endParaRPr sz="1800">
              <a:solidFill>
                <a:srgbClr val="24292E"/>
              </a:solidFill>
            </a:endParaRPr>
          </a:p>
        </p:txBody>
      </p:sp>
      <p:pic>
        <p:nvPicPr>
          <p:cNvPr id="2735" name="Google Shape;2735;p179"/>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Google Shape;2740;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990000"/>
                </a:solidFill>
              </a:rPr>
              <a:t>Sample Question #2</a:t>
            </a:r>
            <a:endParaRPr>
              <a:solidFill>
                <a:srgbClr val="990000"/>
              </a:solidFill>
            </a:endParaRPr>
          </a:p>
        </p:txBody>
      </p:sp>
      <p:sp>
        <p:nvSpPr>
          <p:cNvPr id="2741" name="Google Shape;2741;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42" name="Google Shape;2742;p1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43" name="Google Shape;2743;p180"/>
          <p:cNvSpPr txBox="1"/>
          <p:nvPr>
            <p:ph idx="3" type="body"/>
          </p:nvPr>
        </p:nvSpPr>
        <p:spPr>
          <a:xfrm>
            <a:off x="0" y="98670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For which purpose do most organizations implement data loss prevention (DLP) technologies?</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To prevent employees from executing malicious code</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To maintain backup copies of valuable data</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To protect the corporate network when performing malware analysis</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b="1" lang="en" sz="1600">
                <a:solidFill>
                  <a:srgbClr val="24292E"/>
                </a:solidFill>
                <a:highlight>
                  <a:srgbClr val="FFFF00"/>
                </a:highlight>
              </a:rPr>
              <a:t>To prevent insiders from leaking sensitive data </a:t>
            </a:r>
            <a:endParaRPr b="1" sz="1600">
              <a:solidFill>
                <a:srgbClr val="24292E"/>
              </a:solidFill>
              <a:highlight>
                <a:srgbClr val="FFFF00"/>
              </a:highlight>
            </a:endParaRPr>
          </a:p>
          <a:p>
            <a:pPr indent="0" lvl="0" marL="0" rtl="0" algn="l">
              <a:lnSpc>
                <a:spcPct val="150000"/>
              </a:lnSpc>
              <a:spcBef>
                <a:spcPts val="1200"/>
              </a:spcBef>
              <a:spcAft>
                <a:spcPts val="1200"/>
              </a:spcAft>
              <a:buNone/>
            </a:pPr>
            <a:r>
              <a:t/>
            </a:r>
            <a:endParaRPr sz="1800">
              <a:solidFill>
                <a:srgbClr val="24292E"/>
              </a:solidFill>
            </a:endParaRPr>
          </a:p>
        </p:txBody>
      </p:sp>
      <p:pic>
        <p:nvPicPr>
          <p:cNvPr id="2744" name="Google Shape;2744;p180"/>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8" name="Shape 2748"/>
        <p:cNvGrpSpPr/>
        <p:nvPr/>
      </p:nvGrpSpPr>
      <p:grpSpPr>
        <a:xfrm>
          <a:off x="0" y="0"/>
          <a:ext cx="0" cy="0"/>
          <a:chOff x="0" y="0"/>
          <a:chExt cx="0" cy="0"/>
        </a:xfrm>
      </p:grpSpPr>
      <p:sp>
        <p:nvSpPr>
          <p:cNvPr id="2749" name="Google Shape;2749;p1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BF9000"/>
                </a:solidFill>
              </a:rPr>
              <a:t>Domain 3: </a:t>
            </a:r>
            <a:r>
              <a:rPr lang="en">
                <a:solidFill>
                  <a:srgbClr val="BF9000"/>
                </a:solidFill>
              </a:rPr>
              <a:t>Architecture and Design</a:t>
            </a:r>
            <a:endParaRPr>
              <a:solidFill>
                <a:srgbClr val="BF9000"/>
              </a:solidFill>
            </a:endParaRPr>
          </a:p>
        </p:txBody>
      </p:sp>
      <p:sp>
        <p:nvSpPr>
          <p:cNvPr id="2750" name="Google Shape;2750;p181"/>
          <p:cNvSpPr txBox="1"/>
          <p:nvPr>
            <p:ph idx="1" type="subTitle"/>
          </p:nvPr>
        </p:nvSpPr>
        <p:spPr>
          <a:xfrm>
            <a:off x="0" y="604838"/>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Subtopics Included:</a:t>
            </a:r>
            <a:endParaRPr/>
          </a:p>
        </p:txBody>
      </p:sp>
      <p:sp>
        <p:nvSpPr>
          <p:cNvPr id="2751" name="Google Shape;2751;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52" name="Google Shape;2752;p1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53" name="Google Shape;2753;p181"/>
          <p:cNvSpPr txBox="1"/>
          <p:nvPr>
            <p:ph idx="3" type="body"/>
          </p:nvPr>
        </p:nvSpPr>
        <p:spPr>
          <a:xfrm>
            <a:off x="0" y="1115700"/>
            <a:ext cx="8459700" cy="3947100"/>
          </a:xfrm>
          <a:prstGeom prst="rect">
            <a:avLst/>
          </a:prstGeom>
        </p:spPr>
        <p:txBody>
          <a:bodyPr anchorCtr="0" anchor="t" bIns="914400" lIns="457200" spcFirstLastPara="1" rIns="457200" wrap="square" tIns="0">
            <a:noAutofit/>
          </a:bodyPr>
          <a:lstStyle/>
          <a:p>
            <a:pPr indent="-330200" lvl="0" marL="457200" rtl="0" algn="l">
              <a:lnSpc>
                <a:spcPct val="150000"/>
              </a:lnSpc>
              <a:spcBef>
                <a:spcPts val="0"/>
              </a:spcBef>
              <a:spcAft>
                <a:spcPts val="0"/>
              </a:spcAft>
              <a:buSzPts val="1600"/>
              <a:buChar char="☐"/>
            </a:pPr>
            <a:r>
              <a:rPr lang="en" sz="1600"/>
              <a:t>Topologies: </a:t>
            </a:r>
            <a:r>
              <a:rPr lang="en" sz="1600">
                <a:latin typeface="Roboto Light"/>
                <a:ea typeface="Roboto Light"/>
                <a:cs typeface="Roboto Light"/>
                <a:sym typeface="Roboto Light"/>
              </a:rPr>
              <a:t>Extranet, Intranet, DMX, VLANs </a:t>
            </a:r>
            <a:endParaRPr sz="1600">
              <a:latin typeface="Roboto Light"/>
              <a:ea typeface="Roboto Light"/>
              <a:cs typeface="Roboto Light"/>
              <a:sym typeface="Roboto Light"/>
            </a:endParaRPr>
          </a:p>
          <a:p>
            <a:pPr indent="-330200" lvl="0" marL="457200" rtl="0" algn="l">
              <a:lnSpc>
                <a:spcPct val="150000"/>
              </a:lnSpc>
              <a:spcBef>
                <a:spcPts val="500"/>
              </a:spcBef>
              <a:spcAft>
                <a:spcPts val="0"/>
              </a:spcAft>
              <a:buSzPts val="1600"/>
              <a:buChar char="☐"/>
            </a:pPr>
            <a:r>
              <a:rPr lang="en" sz="1600"/>
              <a:t>Network Placement: </a:t>
            </a:r>
            <a:r>
              <a:rPr lang="en" sz="1600">
                <a:latin typeface="Roboto Light"/>
                <a:ea typeface="Roboto Light"/>
                <a:cs typeface="Roboto Light"/>
                <a:sym typeface="Roboto Light"/>
              </a:rPr>
              <a:t>Load Balancers, DDOS Mitigators</a:t>
            </a:r>
            <a:r>
              <a:rPr lang="en" sz="1600"/>
              <a:t> </a:t>
            </a:r>
            <a:endParaRPr b="1" sz="1600"/>
          </a:p>
          <a:p>
            <a:pPr indent="-330200" lvl="0" marL="457200" rtl="0" algn="l">
              <a:lnSpc>
                <a:spcPct val="150000"/>
              </a:lnSpc>
              <a:spcBef>
                <a:spcPts val="500"/>
              </a:spcBef>
              <a:spcAft>
                <a:spcPts val="0"/>
              </a:spcAft>
              <a:buSzPts val="1600"/>
              <a:buChar char="☐"/>
            </a:pPr>
            <a:r>
              <a:rPr lang="en" sz="1600"/>
              <a:t>Operating Systems: </a:t>
            </a:r>
            <a:r>
              <a:rPr lang="en" sz="1600">
                <a:latin typeface="Roboto Light"/>
                <a:ea typeface="Roboto Light"/>
                <a:cs typeface="Roboto Light"/>
                <a:sym typeface="Roboto Light"/>
              </a:rPr>
              <a:t>Various OS’s, Patch Management, Secure Configurations</a:t>
            </a:r>
            <a:endParaRPr sz="1600">
              <a:latin typeface="Roboto Light"/>
              <a:ea typeface="Roboto Light"/>
              <a:cs typeface="Roboto Light"/>
              <a:sym typeface="Roboto Light"/>
            </a:endParaRPr>
          </a:p>
          <a:p>
            <a:pPr indent="-330200" lvl="0" marL="457200" rtl="0" algn="l">
              <a:lnSpc>
                <a:spcPct val="150000"/>
              </a:lnSpc>
              <a:spcBef>
                <a:spcPts val="500"/>
              </a:spcBef>
              <a:spcAft>
                <a:spcPts val="0"/>
              </a:spcAft>
              <a:buSzPts val="1600"/>
              <a:buChar char="☐"/>
            </a:pPr>
            <a:r>
              <a:rPr lang="en" sz="1600"/>
              <a:t>Peripherals: </a:t>
            </a:r>
            <a:r>
              <a:rPr lang="en" sz="1600">
                <a:latin typeface="Roboto Light"/>
                <a:ea typeface="Roboto Light"/>
                <a:cs typeface="Roboto Light"/>
                <a:sym typeface="Roboto Light"/>
              </a:rPr>
              <a:t>Mice, Keyboards, Printers</a:t>
            </a:r>
            <a:r>
              <a:rPr b="1" lang="en" sz="1600"/>
              <a:t> </a:t>
            </a:r>
            <a:endParaRPr b="1" sz="1600"/>
          </a:p>
          <a:p>
            <a:pPr indent="-330200" lvl="0" marL="457200" rtl="0" algn="l">
              <a:lnSpc>
                <a:spcPct val="150000"/>
              </a:lnSpc>
              <a:spcBef>
                <a:spcPts val="500"/>
              </a:spcBef>
              <a:spcAft>
                <a:spcPts val="0"/>
              </a:spcAft>
              <a:buSzPts val="1600"/>
              <a:buChar char="☐"/>
            </a:pPr>
            <a:r>
              <a:rPr lang="en" sz="1600"/>
              <a:t>Embedded Systems: </a:t>
            </a:r>
            <a:r>
              <a:rPr lang="en" sz="1600">
                <a:latin typeface="Roboto Light"/>
                <a:ea typeface="Roboto Light"/>
                <a:cs typeface="Roboto Light"/>
                <a:sym typeface="Roboto Light"/>
              </a:rPr>
              <a:t>SCADA, IOT</a:t>
            </a:r>
            <a:endParaRPr sz="1600">
              <a:latin typeface="Roboto Light"/>
              <a:ea typeface="Roboto Light"/>
              <a:cs typeface="Roboto Light"/>
              <a:sym typeface="Roboto Light"/>
            </a:endParaRPr>
          </a:p>
          <a:p>
            <a:pPr indent="0" lvl="0" marL="0" rtl="0" algn="l">
              <a:lnSpc>
                <a:spcPct val="150000"/>
              </a:lnSpc>
              <a:spcBef>
                <a:spcPts val="500"/>
              </a:spcBef>
              <a:spcAft>
                <a:spcPts val="500"/>
              </a:spcAft>
              <a:buNone/>
            </a:pPr>
            <a:r>
              <a:t/>
            </a:r>
            <a:endParaRPr b="1"/>
          </a:p>
        </p:txBody>
      </p:sp>
      <p:pic>
        <p:nvPicPr>
          <p:cNvPr id="2754" name="Google Shape;2754;p181"/>
          <p:cNvPicPr preferRelativeResize="0"/>
          <p:nvPr/>
        </p:nvPicPr>
        <p:blipFill>
          <a:blip r:embed="rId3">
            <a:alphaModFix/>
          </a:blip>
          <a:stretch>
            <a:fillRect/>
          </a:stretch>
        </p:blipFill>
        <p:spPr>
          <a:xfrm>
            <a:off x="8052561" y="4006400"/>
            <a:ext cx="647699" cy="818301"/>
          </a:xfrm>
          <a:prstGeom prst="rect">
            <a:avLst/>
          </a:prstGeom>
          <a:noFill/>
          <a:ln>
            <a:noFill/>
          </a:ln>
        </p:spPr>
      </p:pic>
      <p:sp>
        <p:nvSpPr>
          <p:cNvPr id="2755" name="Google Shape;2755;p181"/>
          <p:cNvSpPr/>
          <p:nvPr/>
        </p:nvSpPr>
        <p:spPr>
          <a:xfrm>
            <a:off x="526025" y="1152875"/>
            <a:ext cx="178200" cy="176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81"/>
          <p:cNvSpPr/>
          <p:nvPr/>
        </p:nvSpPr>
        <p:spPr>
          <a:xfrm>
            <a:off x="526025" y="1554450"/>
            <a:ext cx="178200" cy="176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81"/>
          <p:cNvSpPr/>
          <p:nvPr/>
        </p:nvSpPr>
        <p:spPr>
          <a:xfrm>
            <a:off x="526025" y="2036050"/>
            <a:ext cx="178200" cy="176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81"/>
          <p:cNvSpPr/>
          <p:nvPr/>
        </p:nvSpPr>
        <p:spPr>
          <a:xfrm>
            <a:off x="526025" y="2483538"/>
            <a:ext cx="178200" cy="176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81"/>
          <p:cNvSpPr/>
          <p:nvPr/>
        </p:nvSpPr>
        <p:spPr>
          <a:xfrm>
            <a:off x="526025" y="2854950"/>
            <a:ext cx="178200" cy="176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0" name="Shape 2090"/>
        <p:cNvGrpSpPr/>
        <p:nvPr/>
      </p:nvGrpSpPr>
      <p:grpSpPr>
        <a:xfrm>
          <a:off x="0" y="0"/>
          <a:ext cx="0" cy="0"/>
          <a:chOff x="0" y="0"/>
          <a:chExt cx="0" cy="0"/>
        </a:xfrm>
      </p:grpSpPr>
      <p:sp>
        <p:nvSpPr>
          <p:cNvPr id="2091" name="Google Shape;2091;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What is a Security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2092" name="Google Shape;2092;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a:t>
            </a:r>
            <a:r>
              <a:rPr lang="en"/>
              <a:t>ccording</a:t>
            </a:r>
            <a:r>
              <a:rPr lang="en"/>
              <a:t> to </a:t>
            </a:r>
            <a:r>
              <a:rPr b="1" lang="en">
                <a:solidFill>
                  <a:srgbClr val="CC0000"/>
                </a:solidFill>
                <a:latin typeface="Montserrat"/>
                <a:ea typeface="Montserrat"/>
                <a:cs typeface="Montserrat"/>
                <a:sym typeface="Montserrat"/>
              </a:rPr>
              <a:t>CompTIA</a:t>
            </a:r>
            <a:r>
              <a:rPr b="1" lang="en">
                <a:latin typeface="Montserrat"/>
                <a:ea typeface="Montserrat"/>
                <a:cs typeface="Montserrat"/>
                <a:sym typeface="Montserrat"/>
              </a:rPr>
              <a:t>, </a:t>
            </a:r>
            <a:r>
              <a:rPr lang="en">
                <a:solidFill>
                  <a:schemeClr val="dk1"/>
                </a:solidFill>
              </a:rPr>
              <a:t>Security + </a:t>
            </a:r>
            <a:r>
              <a:rPr lang="en"/>
              <a:t>: </a:t>
            </a:r>
            <a:endParaRPr/>
          </a:p>
        </p:txBody>
      </p:sp>
      <p:sp>
        <p:nvSpPr>
          <p:cNvPr id="2093" name="Google Shape;2093;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4" name="Google Shape;2094;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5" name="Google Shape;2095;p11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30200" lvl="0" marL="457200" rtl="0" algn="l">
              <a:lnSpc>
                <a:spcPct val="150000"/>
              </a:lnSpc>
              <a:spcBef>
                <a:spcPts val="0"/>
              </a:spcBef>
              <a:spcAft>
                <a:spcPts val="0"/>
              </a:spcAft>
              <a:buSzPts val="1600"/>
              <a:buFont typeface="Roboto Light"/>
              <a:buChar char="○"/>
            </a:pPr>
            <a:r>
              <a:rPr lang="en" sz="1600">
                <a:latin typeface="Roboto Light"/>
                <a:ea typeface="Roboto Light"/>
                <a:cs typeface="Roboto Light"/>
                <a:sym typeface="Roboto Light"/>
              </a:rPr>
              <a:t>Is the first security </a:t>
            </a:r>
            <a:r>
              <a:rPr lang="en" sz="1600">
                <a:latin typeface="Roboto Light"/>
                <a:ea typeface="Roboto Light"/>
                <a:cs typeface="Roboto Light"/>
                <a:sym typeface="Roboto Light"/>
              </a:rPr>
              <a:t>certification</a:t>
            </a:r>
            <a:r>
              <a:rPr lang="en" sz="1600">
                <a:latin typeface="Roboto Light"/>
                <a:ea typeface="Roboto Light"/>
                <a:cs typeface="Roboto Light"/>
                <a:sym typeface="Roboto Light"/>
              </a:rPr>
              <a:t> IT professionals should earn. </a:t>
            </a:r>
            <a:endParaRPr sz="1600">
              <a:latin typeface="Roboto Light"/>
              <a:ea typeface="Roboto Light"/>
              <a:cs typeface="Roboto Light"/>
              <a:sym typeface="Roboto Light"/>
            </a:endParaRPr>
          </a:p>
          <a:p>
            <a:pPr indent="-330200" lvl="0" marL="457200" rtl="0" algn="l">
              <a:lnSpc>
                <a:spcPct val="150000"/>
              </a:lnSpc>
              <a:spcBef>
                <a:spcPts val="0"/>
              </a:spcBef>
              <a:spcAft>
                <a:spcPts val="0"/>
              </a:spcAft>
              <a:buSzPts val="1600"/>
              <a:buFont typeface="Roboto Light"/>
              <a:buChar char="○"/>
            </a:pPr>
            <a:r>
              <a:rPr lang="en" sz="1600">
                <a:latin typeface="Roboto Light"/>
                <a:ea typeface="Roboto Light"/>
                <a:cs typeface="Roboto Light"/>
                <a:sym typeface="Roboto Light"/>
              </a:rPr>
              <a:t>Establishes core knowledge required for any cybersecurity roles.</a:t>
            </a:r>
            <a:endParaRPr sz="1600">
              <a:latin typeface="Roboto Light"/>
              <a:ea typeface="Roboto Light"/>
              <a:cs typeface="Roboto Light"/>
              <a:sym typeface="Roboto Light"/>
            </a:endParaRPr>
          </a:p>
          <a:p>
            <a:pPr indent="-330200" lvl="0" marL="457200" rtl="0" algn="l">
              <a:lnSpc>
                <a:spcPct val="150000"/>
              </a:lnSpc>
              <a:spcBef>
                <a:spcPts val="0"/>
              </a:spcBef>
              <a:spcAft>
                <a:spcPts val="0"/>
              </a:spcAft>
              <a:buSzPts val="1600"/>
              <a:buFont typeface="Roboto Light"/>
              <a:buChar char="○"/>
            </a:pPr>
            <a:r>
              <a:rPr lang="en" sz="1600">
                <a:latin typeface="Roboto Light"/>
                <a:ea typeface="Roboto Light"/>
                <a:cs typeface="Roboto Light"/>
                <a:sym typeface="Roboto Light"/>
              </a:rPr>
              <a:t>Provides a </a:t>
            </a:r>
            <a:r>
              <a:rPr lang="en" sz="1600">
                <a:latin typeface="Roboto Light"/>
                <a:ea typeface="Roboto Light"/>
                <a:cs typeface="Roboto Light"/>
                <a:sym typeface="Roboto Light"/>
              </a:rPr>
              <a:t>springboard</a:t>
            </a:r>
            <a:r>
              <a:rPr lang="en" sz="1600">
                <a:latin typeface="Roboto Light"/>
                <a:ea typeface="Roboto Light"/>
                <a:cs typeface="Roboto Light"/>
                <a:sym typeface="Roboto Light"/>
              </a:rPr>
              <a:t> to intermediate-level cyber jobs.</a:t>
            </a:r>
            <a:endParaRPr sz="1600">
              <a:latin typeface="Roboto Light"/>
              <a:ea typeface="Roboto Light"/>
              <a:cs typeface="Roboto Light"/>
              <a:sym typeface="Roboto Light"/>
            </a:endParaRPr>
          </a:p>
          <a:p>
            <a:pPr indent="-330200" lvl="0" marL="457200" rtl="0" algn="l">
              <a:lnSpc>
                <a:spcPct val="150000"/>
              </a:lnSpc>
              <a:spcBef>
                <a:spcPts val="0"/>
              </a:spcBef>
              <a:spcAft>
                <a:spcPts val="0"/>
              </a:spcAft>
              <a:buSzPts val="1600"/>
              <a:buFont typeface="Roboto Light"/>
              <a:buChar char="○"/>
            </a:pPr>
            <a:r>
              <a:rPr lang="en" sz="1600">
                <a:latin typeface="Roboto Light"/>
                <a:ea typeface="Roboto Light"/>
                <a:cs typeface="Roboto Light"/>
                <a:sym typeface="Roboto Light"/>
              </a:rPr>
              <a:t>Incorporates hands-on troubleshooting to ensure practical </a:t>
            </a:r>
            <a:r>
              <a:rPr lang="en" sz="1600">
                <a:latin typeface="Roboto Light"/>
                <a:ea typeface="Roboto Light"/>
                <a:cs typeface="Roboto Light"/>
                <a:sym typeface="Roboto Light"/>
              </a:rPr>
              <a:t>security</a:t>
            </a:r>
            <a:r>
              <a:rPr lang="en" sz="1600">
                <a:latin typeface="Roboto Light"/>
                <a:ea typeface="Roboto Light"/>
                <a:cs typeface="Roboto Light"/>
                <a:sym typeface="Roboto Light"/>
              </a:rPr>
              <a:t> problem-solving.</a:t>
            </a:r>
            <a:endParaRPr sz="1600">
              <a:latin typeface="Roboto Light"/>
              <a:ea typeface="Roboto Light"/>
              <a:cs typeface="Roboto Light"/>
              <a:sym typeface="Roboto Light"/>
            </a:endParaRPr>
          </a:p>
          <a:p>
            <a:pPr indent="0" lvl="0" marL="0" rtl="0" algn="l">
              <a:spcBef>
                <a:spcPts val="800"/>
              </a:spcBef>
              <a:spcAft>
                <a:spcPts val="0"/>
              </a:spcAft>
              <a:buNone/>
            </a:pPr>
            <a:r>
              <a:t/>
            </a:r>
            <a:endParaRPr/>
          </a:p>
          <a:p>
            <a:pPr indent="0" lvl="0" marL="0" rtl="0" algn="l">
              <a:lnSpc>
                <a:spcPct val="115000"/>
              </a:lnSpc>
              <a:spcBef>
                <a:spcPts val="800"/>
              </a:spcBef>
              <a:spcAft>
                <a:spcPts val="0"/>
              </a:spcAft>
              <a:buNone/>
            </a:pPr>
            <a:r>
              <a:rPr b="1" lang="en" sz="1700">
                <a:solidFill>
                  <a:srgbClr val="CC0000"/>
                </a:solidFill>
                <a:latin typeface="Montserrat"/>
                <a:ea typeface="Montserrat"/>
                <a:cs typeface="Montserrat"/>
                <a:sym typeface="Montserrat"/>
              </a:rPr>
              <a:t>CompTIA</a:t>
            </a:r>
            <a:r>
              <a:rPr lang="en" sz="1600"/>
              <a:t> (Computing Technology Industry Association) is an non-profit trade organization that certifies qualified applicants in various </a:t>
            </a:r>
            <a:r>
              <a:rPr lang="en" sz="1600"/>
              <a:t>information</a:t>
            </a:r>
            <a:r>
              <a:rPr lang="en" sz="1600"/>
              <a:t> technology skills. </a:t>
            </a:r>
            <a:endParaRPr sz="1600"/>
          </a:p>
          <a:p>
            <a:pPr indent="-330200" lvl="0" marL="457200" rtl="0" algn="l">
              <a:lnSpc>
                <a:spcPct val="115000"/>
              </a:lnSpc>
              <a:spcBef>
                <a:spcPts val="800"/>
              </a:spcBef>
              <a:spcAft>
                <a:spcPts val="0"/>
              </a:spcAft>
              <a:buSzPts val="1600"/>
              <a:buFont typeface="Roboto Light"/>
              <a:buChar char="○"/>
            </a:pPr>
            <a:r>
              <a:rPr lang="en" sz="1600">
                <a:latin typeface="Roboto Light"/>
                <a:ea typeface="Roboto Light"/>
                <a:cs typeface="Roboto Light"/>
                <a:sym typeface="Roboto Light"/>
              </a:rPr>
              <a:t>They provide testing and certification for the Security + and other Cyber and IT fields like Network +, CASP +, CompTIA PenTest+</a:t>
            </a:r>
            <a:endParaRPr sz="1600">
              <a:latin typeface="Roboto Light"/>
              <a:ea typeface="Roboto Light"/>
              <a:cs typeface="Roboto Light"/>
              <a:sym typeface="Roboto Light"/>
            </a:endParaRPr>
          </a:p>
          <a:p>
            <a:pPr indent="0" lvl="0" marL="0" rtl="0" algn="l">
              <a:spcBef>
                <a:spcPts val="800"/>
              </a:spcBef>
              <a:spcAft>
                <a:spcPts val="800"/>
              </a:spcAft>
              <a:buNone/>
            </a:pPr>
            <a:r>
              <a:rPr lang="en" sz="1600"/>
              <a:t> </a:t>
            </a:r>
            <a:endParaRPr sz="16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3" name="Shape 2763"/>
        <p:cNvGrpSpPr/>
        <p:nvPr/>
      </p:nvGrpSpPr>
      <p:grpSpPr>
        <a:xfrm>
          <a:off x="0" y="0"/>
          <a:ext cx="0" cy="0"/>
          <a:chOff x="0" y="0"/>
          <a:chExt cx="0" cy="0"/>
        </a:xfrm>
      </p:grpSpPr>
      <p:sp>
        <p:nvSpPr>
          <p:cNvPr id="2764" name="Google Shape;2764;p1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BF9000"/>
                </a:solidFill>
              </a:rPr>
              <a:t>Domain 3: Architecture and Design</a:t>
            </a:r>
            <a:endParaRPr>
              <a:solidFill>
                <a:srgbClr val="BF9000"/>
              </a:solidFill>
            </a:endParaRPr>
          </a:p>
        </p:txBody>
      </p:sp>
      <p:sp>
        <p:nvSpPr>
          <p:cNvPr id="2765" name="Google Shape;2765;p182"/>
          <p:cNvSpPr txBox="1"/>
          <p:nvPr>
            <p:ph idx="1" type="subTitle"/>
          </p:nvPr>
        </p:nvSpPr>
        <p:spPr>
          <a:xfrm>
            <a:off x="0" y="604838"/>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Subtopics Covered In-Class: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766" name="Google Shape;2766;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67" name="Google Shape;2767;p1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68" name="Google Shape;2768;p182"/>
          <p:cNvSpPr txBox="1"/>
          <p:nvPr>
            <p:ph idx="3" type="body"/>
          </p:nvPr>
        </p:nvSpPr>
        <p:spPr>
          <a:xfrm>
            <a:off x="0" y="1115700"/>
            <a:ext cx="8459700" cy="3947100"/>
          </a:xfrm>
          <a:prstGeom prst="rect">
            <a:avLst/>
          </a:prstGeom>
        </p:spPr>
        <p:txBody>
          <a:bodyPr anchorCtr="0" anchor="t" bIns="914400" lIns="457200" spcFirstLastPara="1" rIns="457200" wrap="square" tIns="0">
            <a:noAutofit/>
          </a:bodyPr>
          <a:lstStyle/>
          <a:p>
            <a:pPr indent="-330200" lvl="0" marL="457200" rtl="0" algn="l">
              <a:lnSpc>
                <a:spcPct val="150000"/>
              </a:lnSpc>
              <a:spcBef>
                <a:spcPts val="0"/>
              </a:spcBef>
              <a:spcAft>
                <a:spcPts val="0"/>
              </a:spcAft>
              <a:buSzPts val="1600"/>
              <a:buChar char="☐"/>
            </a:pPr>
            <a:r>
              <a:rPr lang="en" sz="1600"/>
              <a:t>Topologies: </a:t>
            </a:r>
            <a:r>
              <a:rPr lang="en" sz="1600">
                <a:latin typeface="Roboto Light"/>
                <a:ea typeface="Roboto Light"/>
                <a:cs typeface="Roboto Light"/>
                <a:sym typeface="Roboto Light"/>
              </a:rPr>
              <a:t>Extranet, Intranet, DMX, VLANs - </a:t>
            </a:r>
            <a:r>
              <a:rPr b="1" lang="en" sz="1600"/>
              <a:t>Net Sec, Networks 101</a:t>
            </a:r>
            <a:endParaRPr b="1" sz="1600"/>
          </a:p>
          <a:p>
            <a:pPr indent="-330200" lvl="0" marL="457200" rtl="0" algn="l">
              <a:lnSpc>
                <a:spcPct val="150000"/>
              </a:lnSpc>
              <a:spcBef>
                <a:spcPts val="500"/>
              </a:spcBef>
              <a:spcAft>
                <a:spcPts val="0"/>
              </a:spcAft>
              <a:buSzPts val="1600"/>
              <a:buChar char="☐"/>
            </a:pPr>
            <a:r>
              <a:rPr lang="en" sz="1600"/>
              <a:t>Network Placement: </a:t>
            </a:r>
            <a:r>
              <a:rPr lang="en" sz="1600">
                <a:latin typeface="Roboto Light"/>
                <a:ea typeface="Roboto Light"/>
                <a:cs typeface="Roboto Light"/>
                <a:sym typeface="Roboto Light"/>
              </a:rPr>
              <a:t>Load Balancers, DDOS Mitigators</a:t>
            </a:r>
            <a:r>
              <a:rPr lang="en" sz="1600"/>
              <a:t> - </a:t>
            </a:r>
            <a:r>
              <a:rPr b="1" lang="en" sz="1600"/>
              <a:t>Net Sec, Net 101, IR</a:t>
            </a:r>
            <a:endParaRPr b="1" sz="1600"/>
          </a:p>
          <a:p>
            <a:pPr indent="-330200" lvl="0" marL="457200" rtl="0" algn="l">
              <a:lnSpc>
                <a:spcPct val="150000"/>
              </a:lnSpc>
              <a:spcBef>
                <a:spcPts val="500"/>
              </a:spcBef>
              <a:spcAft>
                <a:spcPts val="0"/>
              </a:spcAft>
              <a:buSzPts val="1600"/>
              <a:buChar char="☐"/>
            </a:pPr>
            <a:r>
              <a:rPr lang="en" sz="1600"/>
              <a:t>Operating Systems: </a:t>
            </a:r>
            <a:r>
              <a:rPr lang="en" sz="1600">
                <a:latin typeface="Roboto Light"/>
                <a:ea typeface="Roboto Light"/>
                <a:cs typeface="Roboto Light"/>
                <a:sym typeface="Roboto Light"/>
              </a:rPr>
              <a:t>Various OS’s, Patch Management - </a:t>
            </a:r>
            <a:r>
              <a:rPr b="1" lang="en" sz="1600"/>
              <a:t>PenTesting, OS, Linux</a:t>
            </a:r>
            <a:endParaRPr b="1" sz="1600"/>
          </a:p>
          <a:p>
            <a:pPr indent="-330200" lvl="0" marL="457200" rtl="0" algn="l">
              <a:lnSpc>
                <a:spcPct val="150000"/>
              </a:lnSpc>
              <a:spcBef>
                <a:spcPts val="500"/>
              </a:spcBef>
              <a:spcAft>
                <a:spcPts val="0"/>
              </a:spcAft>
              <a:buSzPts val="1600"/>
              <a:buChar char="☐"/>
            </a:pPr>
            <a:r>
              <a:rPr lang="en" sz="1600"/>
              <a:t>Peripherals: </a:t>
            </a:r>
            <a:r>
              <a:rPr lang="en" sz="1600">
                <a:latin typeface="Roboto Light"/>
                <a:ea typeface="Roboto Light"/>
                <a:cs typeface="Roboto Light"/>
                <a:sym typeface="Roboto Light"/>
              </a:rPr>
              <a:t>Mice, Keyboards, Printers</a:t>
            </a:r>
            <a:r>
              <a:rPr b="1" lang="en" sz="1600"/>
              <a:t> </a:t>
            </a:r>
            <a:r>
              <a:rPr lang="en" sz="1600"/>
              <a:t>- </a:t>
            </a:r>
            <a:r>
              <a:rPr b="1" lang="en" sz="1600"/>
              <a:t>Not Covered</a:t>
            </a:r>
            <a:endParaRPr b="1" sz="1600"/>
          </a:p>
          <a:p>
            <a:pPr indent="-330200" lvl="0" marL="457200" rtl="0" algn="l">
              <a:lnSpc>
                <a:spcPct val="150000"/>
              </a:lnSpc>
              <a:spcBef>
                <a:spcPts val="500"/>
              </a:spcBef>
              <a:spcAft>
                <a:spcPts val="0"/>
              </a:spcAft>
              <a:buSzPts val="1600"/>
              <a:buChar char="☐"/>
            </a:pPr>
            <a:r>
              <a:rPr lang="en" sz="1600"/>
              <a:t>Embedded Systems: </a:t>
            </a:r>
            <a:r>
              <a:rPr lang="en" sz="1600">
                <a:latin typeface="Roboto Light"/>
                <a:ea typeface="Roboto Light"/>
                <a:cs typeface="Roboto Light"/>
                <a:sym typeface="Roboto Light"/>
              </a:rPr>
              <a:t>SCADA, IOT - </a:t>
            </a:r>
            <a:r>
              <a:rPr b="1" lang="en" sz="1600"/>
              <a:t>Not Covered</a:t>
            </a:r>
            <a:endParaRPr b="1" sz="1600"/>
          </a:p>
          <a:p>
            <a:pPr indent="0" lvl="0" marL="0" rtl="0" algn="l">
              <a:lnSpc>
                <a:spcPct val="150000"/>
              </a:lnSpc>
              <a:spcBef>
                <a:spcPts val="500"/>
              </a:spcBef>
              <a:spcAft>
                <a:spcPts val="500"/>
              </a:spcAft>
              <a:buNone/>
            </a:pPr>
            <a:r>
              <a:t/>
            </a:r>
            <a:endParaRPr b="1"/>
          </a:p>
        </p:txBody>
      </p:sp>
      <p:pic>
        <p:nvPicPr>
          <p:cNvPr id="2769" name="Google Shape;2769;p182"/>
          <p:cNvPicPr preferRelativeResize="0"/>
          <p:nvPr/>
        </p:nvPicPr>
        <p:blipFill>
          <a:blip r:embed="rId3">
            <a:alphaModFix/>
          </a:blip>
          <a:stretch>
            <a:fillRect/>
          </a:stretch>
        </p:blipFill>
        <p:spPr>
          <a:xfrm>
            <a:off x="8052561" y="4006400"/>
            <a:ext cx="647699" cy="818301"/>
          </a:xfrm>
          <a:prstGeom prst="rect">
            <a:avLst/>
          </a:prstGeom>
          <a:noFill/>
          <a:ln>
            <a:noFill/>
          </a:ln>
        </p:spPr>
      </p:pic>
      <p:sp>
        <p:nvSpPr>
          <p:cNvPr id="2770" name="Google Shape;2770;p182"/>
          <p:cNvSpPr/>
          <p:nvPr/>
        </p:nvSpPr>
        <p:spPr>
          <a:xfrm>
            <a:off x="526025" y="1152875"/>
            <a:ext cx="178200" cy="176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82"/>
          <p:cNvSpPr/>
          <p:nvPr/>
        </p:nvSpPr>
        <p:spPr>
          <a:xfrm>
            <a:off x="526025" y="1554450"/>
            <a:ext cx="178200" cy="176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82"/>
          <p:cNvSpPr/>
          <p:nvPr/>
        </p:nvSpPr>
        <p:spPr>
          <a:xfrm>
            <a:off x="526025" y="2036050"/>
            <a:ext cx="178200" cy="176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82"/>
          <p:cNvSpPr/>
          <p:nvPr/>
        </p:nvSpPr>
        <p:spPr>
          <a:xfrm>
            <a:off x="526025" y="2483538"/>
            <a:ext cx="178200" cy="176400"/>
          </a:xfrm>
          <a:prstGeom prst="bevel">
            <a:avLst>
              <a:gd fmla="val 12500" name="adj"/>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82"/>
          <p:cNvSpPr/>
          <p:nvPr/>
        </p:nvSpPr>
        <p:spPr>
          <a:xfrm>
            <a:off x="526025" y="2854950"/>
            <a:ext cx="178200" cy="176400"/>
          </a:xfrm>
          <a:prstGeom prst="bevel">
            <a:avLst>
              <a:gd fmla="val 12500" name="adj"/>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8" name="Shape 2778"/>
        <p:cNvGrpSpPr/>
        <p:nvPr/>
      </p:nvGrpSpPr>
      <p:grpSpPr>
        <a:xfrm>
          <a:off x="0" y="0"/>
          <a:ext cx="0" cy="0"/>
          <a:chOff x="0" y="0"/>
          <a:chExt cx="0" cy="0"/>
        </a:xfrm>
      </p:grpSpPr>
      <p:sp>
        <p:nvSpPr>
          <p:cNvPr id="2779" name="Google Shape;2779;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BF9000"/>
                </a:solidFill>
              </a:rPr>
              <a:t>Sample Question #1</a:t>
            </a:r>
            <a:endParaRPr>
              <a:solidFill>
                <a:srgbClr val="BF9000"/>
              </a:solidFill>
            </a:endParaRPr>
          </a:p>
        </p:txBody>
      </p:sp>
      <p:sp>
        <p:nvSpPr>
          <p:cNvPr id="2780" name="Google Shape;2780;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81" name="Google Shape;2781;p1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82" name="Google Shape;2782;p183"/>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A security manager has been tasked with finding a solution for remote users to be able to connect to the corporate network securely. The solution must also support at least 500 simultaneous users.</a:t>
            </a:r>
            <a:endParaRPr sz="1600">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1600">
                <a:solidFill>
                  <a:srgbClr val="24292E"/>
                </a:solidFill>
                <a:latin typeface="Roboto Medium"/>
                <a:ea typeface="Roboto Medium"/>
                <a:cs typeface="Roboto Medium"/>
                <a:sym typeface="Roboto Medium"/>
              </a:rPr>
              <a:t>Which solution does the manager decide to implement on the network?</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A perimeter router</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A stateful firewall</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A wireless access point</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A virtual private network (VPN) concentrator </a:t>
            </a:r>
            <a:endParaRPr sz="1600"/>
          </a:p>
          <a:p>
            <a:pPr indent="0" lvl="0" marL="152400" marR="152400" rtl="0" algn="l">
              <a:lnSpc>
                <a:spcPct val="145000"/>
              </a:lnSpc>
              <a:spcBef>
                <a:spcPts val="1200"/>
              </a:spcBef>
              <a:spcAft>
                <a:spcPts val="0"/>
              </a:spcAft>
              <a:buClr>
                <a:schemeClr val="dk1"/>
              </a:buClr>
              <a:buSzPts val="1100"/>
              <a:buFont typeface="Arial"/>
              <a:buNone/>
            </a:pPr>
            <a:r>
              <a:t/>
            </a:r>
            <a:endParaRPr sz="1800"/>
          </a:p>
          <a:p>
            <a:pPr indent="0" lvl="0" marL="0" rtl="0" algn="l">
              <a:lnSpc>
                <a:spcPct val="115000"/>
              </a:lnSpc>
              <a:spcBef>
                <a:spcPts val="1200"/>
              </a:spcBef>
              <a:spcAft>
                <a:spcPts val="0"/>
              </a:spcAft>
              <a:buClr>
                <a:schemeClr val="dk1"/>
              </a:buClr>
              <a:buSzPts val="1100"/>
              <a:buFont typeface="Arial"/>
              <a:buNone/>
            </a:pPr>
            <a:r>
              <a:t/>
            </a:r>
            <a:endParaRPr sz="1800"/>
          </a:p>
          <a:p>
            <a:pPr indent="0" lvl="0" marL="0" rtl="0" algn="l">
              <a:spcBef>
                <a:spcPts val="0"/>
              </a:spcBef>
              <a:spcAft>
                <a:spcPts val="800"/>
              </a:spcAft>
              <a:buNone/>
            </a:pPr>
            <a:r>
              <a:t/>
            </a:r>
            <a:endParaRPr/>
          </a:p>
        </p:txBody>
      </p:sp>
      <p:pic>
        <p:nvPicPr>
          <p:cNvPr id="2783" name="Google Shape;2783;p183"/>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7" name="Shape 2787"/>
        <p:cNvGrpSpPr/>
        <p:nvPr/>
      </p:nvGrpSpPr>
      <p:grpSpPr>
        <a:xfrm>
          <a:off x="0" y="0"/>
          <a:ext cx="0" cy="0"/>
          <a:chOff x="0" y="0"/>
          <a:chExt cx="0" cy="0"/>
        </a:xfrm>
      </p:grpSpPr>
      <p:sp>
        <p:nvSpPr>
          <p:cNvPr id="2788" name="Google Shape;2788;p1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BF9000"/>
                </a:solidFill>
              </a:rPr>
              <a:t>Sample Question #1</a:t>
            </a:r>
            <a:endParaRPr>
              <a:solidFill>
                <a:srgbClr val="BF9000"/>
              </a:solidFill>
            </a:endParaRPr>
          </a:p>
        </p:txBody>
      </p:sp>
      <p:sp>
        <p:nvSpPr>
          <p:cNvPr id="2789" name="Google Shape;2789;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0" name="Google Shape;2790;p1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91" name="Google Shape;2791;p184"/>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A security manager has been tasked with finding a solution for remote users to be able to connect to the corporate network securely. The solution must also support at least 500 simultaneous users.</a:t>
            </a:r>
            <a:endParaRPr sz="1600">
              <a:solidFill>
                <a:srgbClr val="24292E"/>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1600">
                <a:solidFill>
                  <a:srgbClr val="24292E"/>
                </a:solidFill>
                <a:latin typeface="Roboto Medium"/>
                <a:ea typeface="Roboto Medium"/>
                <a:cs typeface="Roboto Medium"/>
                <a:sym typeface="Roboto Medium"/>
              </a:rPr>
              <a:t>Which solution does the manager decide to implement on the network?</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A perimeter router</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A stateful firewall</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A wireless access point</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b="1" lang="en" sz="1600">
                <a:solidFill>
                  <a:srgbClr val="24292E"/>
                </a:solidFill>
                <a:highlight>
                  <a:srgbClr val="FFFF00"/>
                </a:highlight>
              </a:rPr>
              <a:t>A virtual private network (VPN) concentrator </a:t>
            </a:r>
            <a:endParaRPr b="1" sz="1600">
              <a:highlight>
                <a:srgbClr val="FFFF00"/>
              </a:highlight>
            </a:endParaRPr>
          </a:p>
          <a:p>
            <a:pPr indent="0" lvl="0" marL="152400" marR="152400" rtl="0" algn="l">
              <a:lnSpc>
                <a:spcPct val="145000"/>
              </a:lnSpc>
              <a:spcBef>
                <a:spcPts val="1200"/>
              </a:spcBef>
              <a:spcAft>
                <a:spcPts val="0"/>
              </a:spcAft>
              <a:buClr>
                <a:schemeClr val="dk1"/>
              </a:buClr>
              <a:buSzPts val="1100"/>
              <a:buFont typeface="Arial"/>
              <a:buNone/>
            </a:pPr>
            <a:r>
              <a:t/>
            </a:r>
            <a:endParaRPr sz="1800"/>
          </a:p>
          <a:p>
            <a:pPr indent="0" lvl="0" marL="0" rtl="0" algn="l">
              <a:lnSpc>
                <a:spcPct val="115000"/>
              </a:lnSpc>
              <a:spcBef>
                <a:spcPts val="1200"/>
              </a:spcBef>
              <a:spcAft>
                <a:spcPts val="0"/>
              </a:spcAft>
              <a:buClr>
                <a:schemeClr val="dk1"/>
              </a:buClr>
              <a:buSzPts val="1100"/>
              <a:buFont typeface="Arial"/>
              <a:buNone/>
            </a:pPr>
            <a:r>
              <a:t/>
            </a:r>
            <a:endParaRPr sz="1800"/>
          </a:p>
          <a:p>
            <a:pPr indent="0" lvl="0" marL="0" rtl="0" algn="l">
              <a:spcBef>
                <a:spcPts val="0"/>
              </a:spcBef>
              <a:spcAft>
                <a:spcPts val="800"/>
              </a:spcAft>
              <a:buNone/>
            </a:pPr>
            <a:r>
              <a:t/>
            </a:r>
            <a:endParaRPr/>
          </a:p>
        </p:txBody>
      </p:sp>
      <p:pic>
        <p:nvPicPr>
          <p:cNvPr id="2792" name="Google Shape;2792;p184"/>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6" name="Shape 2796"/>
        <p:cNvGrpSpPr/>
        <p:nvPr/>
      </p:nvGrpSpPr>
      <p:grpSpPr>
        <a:xfrm>
          <a:off x="0" y="0"/>
          <a:ext cx="0" cy="0"/>
          <a:chOff x="0" y="0"/>
          <a:chExt cx="0" cy="0"/>
        </a:xfrm>
      </p:grpSpPr>
      <p:sp>
        <p:nvSpPr>
          <p:cNvPr id="2797" name="Google Shape;2797;p1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BF9000"/>
                </a:solidFill>
              </a:rPr>
              <a:t>Sample Question #2</a:t>
            </a:r>
            <a:endParaRPr>
              <a:solidFill>
                <a:srgbClr val="BF9000"/>
              </a:solidFill>
            </a:endParaRPr>
          </a:p>
        </p:txBody>
      </p:sp>
      <p:sp>
        <p:nvSpPr>
          <p:cNvPr id="2798" name="Google Shape;2798;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9" name="Google Shape;2799;p1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00" name="Google Shape;2800;p185"/>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None/>
            </a:pPr>
            <a:r>
              <a:rPr lang="en" sz="1600">
                <a:solidFill>
                  <a:srgbClr val="24292E"/>
                </a:solidFill>
                <a:latin typeface="Roboto Medium"/>
                <a:ea typeface="Roboto Medium"/>
                <a:cs typeface="Roboto Medium"/>
                <a:sym typeface="Roboto Medium"/>
              </a:rPr>
              <a:t>The system administration team needs to implement a security solution for all computers on the network that ensures data security for the data stored on individual hard drives.</a:t>
            </a:r>
            <a:endParaRPr sz="1600">
              <a:solidFill>
                <a:srgbClr val="24292E"/>
              </a:solidFill>
              <a:latin typeface="Roboto Medium"/>
              <a:ea typeface="Roboto Medium"/>
              <a:cs typeface="Roboto Medium"/>
              <a:sym typeface="Roboto Medium"/>
            </a:endParaRPr>
          </a:p>
          <a:p>
            <a:pPr indent="-330200" lvl="0" marL="914400" rtl="0" algn="l">
              <a:lnSpc>
                <a:spcPct val="200000"/>
              </a:lnSpc>
              <a:spcBef>
                <a:spcPts val="1200"/>
              </a:spcBef>
              <a:spcAft>
                <a:spcPts val="0"/>
              </a:spcAft>
              <a:buClr>
                <a:srgbClr val="24292E"/>
              </a:buClr>
              <a:buSzPts val="1600"/>
              <a:buFont typeface="Roboto"/>
              <a:buAutoNum type="arabicPeriod"/>
            </a:pPr>
            <a:r>
              <a:rPr lang="en" sz="1600">
                <a:solidFill>
                  <a:srgbClr val="24292E"/>
                </a:solidFill>
              </a:rPr>
              <a:t>Password-protected folders</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Software-based full disk encryption</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Mandatory strong login passwords</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Hardware-based full disk encryption </a:t>
            </a:r>
            <a:endParaRPr sz="1600"/>
          </a:p>
          <a:p>
            <a:pPr indent="0" lvl="0" marL="0" rtl="0" algn="l">
              <a:lnSpc>
                <a:spcPct val="115000"/>
              </a:lnSpc>
              <a:spcBef>
                <a:spcPts val="1200"/>
              </a:spcBef>
              <a:spcAft>
                <a:spcPts val="0"/>
              </a:spcAft>
              <a:buClr>
                <a:schemeClr val="dk1"/>
              </a:buClr>
              <a:buSzPts val="1100"/>
              <a:buFont typeface="Arial"/>
              <a:buNone/>
            </a:pPr>
            <a:r>
              <a:t/>
            </a:r>
            <a:endParaRPr sz="1800"/>
          </a:p>
          <a:p>
            <a:pPr indent="0" lvl="0" marL="0" rtl="0" algn="l">
              <a:spcBef>
                <a:spcPts val="0"/>
              </a:spcBef>
              <a:spcAft>
                <a:spcPts val="800"/>
              </a:spcAft>
              <a:buNone/>
            </a:pPr>
            <a:r>
              <a:t/>
            </a:r>
            <a:endParaRPr/>
          </a:p>
        </p:txBody>
      </p:sp>
      <p:pic>
        <p:nvPicPr>
          <p:cNvPr id="2801" name="Google Shape;2801;p185"/>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5" name="Shape 2805"/>
        <p:cNvGrpSpPr/>
        <p:nvPr/>
      </p:nvGrpSpPr>
      <p:grpSpPr>
        <a:xfrm>
          <a:off x="0" y="0"/>
          <a:ext cx="0" cy="0"/>
          <a:chOff x="0" y="0"/>
          <a:chExt cx="0" cy="0"/>
        </a:xfrm>
      </p:grpSpPr>
      <p:sp>
        <p:nvSpPr>
          <p:cNvPr id="2806" name="Google Shape;2806;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BF9000"/>
                </a:solidFill>
              </a:rPr>
              <a:t>Sample Question #2</a:t>
            </a:r>
            <a:endParaRPr>
              <a:solidFill>
                <a:srgbClr val="BF9000"/>
              </a:solidFill>
            </a:endParaRPr>
          </a:p>
        </p:txBody>
      </p:sp>
      <p:sp>
        <p:nvSpPr>
          <p:cNvPr id="2807" name="Google Shape;2807;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08" name="Google Shape;2808;p1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09" name="Google Shape;2809;p186"/>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None/>
            </a:pPr>
            <a:r>
              <a:rPr lang="en" sz="1600">
                <a:solidFill>
                  <a:srgbClr val="24292E"/>
                </a:solidFill>
                <a:latin typeface="Roboto Medium"/>
                <a:ea typeface="Roboto Medium"/>
                <a:cs typeface="Roboto Medium"/>
                <a:sym typeface="Roboto Medium"/>
              </a:rPr>
              <a:t>The system administration team needs to implement a security solution for all computers on the network that ensures data security for the data stored on individual hard drives.</a:t>
            </a:r>
            <a:endParaRPr sz="1600">
              <a:solidFill>
                <a:srgbClr val="24292E"/>
              </a:solidFill>
              <a:latin typeface="Roboto Medium"/>
              <a:ea typeface="Roboto Medium"/>
              <a:cs typeface="Roboto Medium"/>
              <a:sym typeface="Roboto Medium"/>
            </a:endParaRPr>
          </a:p>
          <a:p>
            <a:pPr indent="-330200" lvl="0" marL="914400" rtl="0" algn="l">
              <a:lnSpc>
                <a:spcPct val="200000"/>
              </a:lnSpc>
              <a:spcBef>
                <a:spcPts val="1200"/>
              </a:spcBef>
              <a:spcAft>
                <a:spcPts val="0"/>
              </a:spcAft>
              <a:buClr>
                <a:srgbClr val="24292E"/>
              </a:buClr>
              <a:buSzPts val="1600"/>
              <a:buFont typeface="Roboto"/>
              <a:buAutoNum type="arabicPeriod"/>
            </a:pPr>
            <a:r>
              <a:rPr lang="en" sz="1600">
                <a:solidFill>
                  <a:srgbClr val="24292E"/>
                </a:solidFill>
              </a:rPr>
              <a:t>Password-protected folders</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Software-based full disk encryption</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Mandatory strong login passwords</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b="1" lang="en" sz="1600">
                <a:solidFill>
                  <a:srgbClr val="24292E"/>
                </a:solidFill>
                <a:highlight>
                  <a:srgbClr val="FFFF00"/>
                </a:highlight>
              </a:rPr>
              <a:t>Hardware-based full disk encryption </a:t>
            </a:r>
            <a:endParaRPr b="1" sz="1600">
              <a:highlight>
                <a:srgbClr val="FFFF00"/>
              </a:highlight>
            </a:endParaRPr>
          </a:p>
          <a:p>
            <a:pPr indent="0" lvl="0" marL="0" rtl="0" algn="l">
              <a:lnSpc>
                <a:spcPct val="115000"/>
              </a:lnSpc>
              <a:spcBef>
                <a:spcPts val="1200"/>
              </a:spcBef>
              <a:spcAft>
                <a:spcPts val="0"/>
              </a:spcAft>
              <a:buClr>
                <a:schemeClr val="dk1"/>
              </a:buClr>
              <a:buSzPts val="1100"/>
              <a:buFont typeface="Arial"/>
              <a:buNone/>
            </a:pPr>
            <a:r>
              <a:t/>
            </a:r>
            <a:endParaRPr sz="1800"/>
          </a:p>
          <a:p>
            <a:pPr indent="0" lvl="0" marL="0" rtl="0" algn="l">
              <a:spcBef>
                <a:spcPts val="0"/>
              </a:spcBef>
              <a:spcAft>
                <a:spcPts val="800"/>
              </a:spcAft>
              <a:buNone/>
            </a:pPr>
            <a:r>
              <a:t/>
            </a:r>
            <a:endParaRPr/>
          </a:p>
        </p:txBody>
      </p:sp>
      <p:pic>
        <p:nvPicPr>
          <p:cNvPr id="2810" name="Google Shape;2810;p186"/>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4" name="Shape 2814"/>
        <p:cNvGrpSpPr/>
        <p:nvPr/>
      </p:nvGrpSpPr>
      <p:grpSpPr>
        <a:xfrm>
          <a:off x="0" y="0"/>
          <a:ext cx="0" cy="0"/>
          <a:chOff x="0" y="0"/>
          <a:chExt cx="0" cy="0"/>
        </a:xfrm>
      </p:grpSpPr>
      <p:sp>
        <p:nvSpPr>
          <p:cNvPr id="2815" name="Google Shape;2815;p1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BF9000"/>
                </a:solidFill>
              </a:rPr>
              <a:t>Sample Question #3</a:t>
            </a:r>
            <a:endParaRPr>
              <a:solidFill>
                <a:srgbClr val="BF9000"/>
              </a:solidFill>
            </a:endParaRPr>
          </a:p>
        </p:txBody>
      </p:sp>
      <p:sp>
        <p:nvSpPr>
          <p:cNvPr id="2816" name="Google Shape;2816;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7" name="Google Shape;2817;p1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18" name="Google Shape;2818;p187"/>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Consider different types of locks for securing a data center server room. Which lock is the most secure?</a:t>
            </a:r>
            <a:endParaRPr sz="1600">
              <a:solidFill>
                <a:srgbClr val="24292E"/>
              </a:solidFill>
              <a:latin typeface="Roboto Medium"/>
              <a:ea typeface="Roboto Medium"/>
              <a:cs typeface="Roboto Medium"/>
              <a:sym typeface="Roboto Medium"/>
            </a:endParaRPr>
          </a:p>
          <a:p>
            <a:pPr indent="-330200" lvl="0" marL="914400" rtl="0" algn="l">
              <a:lnSpc>
                <a:spcPct val="200000"/>
              </a:lnSpc>
              <a:spcBef>
                <a:spcPts val="1200"/>
              </a:spcBef>
              <a:spcAft>
                <a:spcPts val="0"/>
              </a:spcAft>
              <a:buClr>
                <a:srgbClr val="24292E"/>
              </a:buClr>
              <a:buSzPts val="1600"/>
              <a:buFont typeface="Roboto"/>
              <a:buAutoNum type="arabicPeriod"/>
            </a:pPr>
            <a:r>
              <a:rPr lang="en" sz="1600">
                <a:solidFill>
                  <a:srgbClr val="24292E"/>
                </a:solidFill>
              </a:rPr>
              <a:t>Retina scanner </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Combination lock</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Electronic keycard</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Padlock</a:t>
            </a:r>
            <a:endParaRPr sz="16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800"/>
          </a:p>
          <a:p>
            <a:pPr indent="0" lvl="0" marL="0" rtl="0" algn="l">
              <a:spcBef>
                <a:spcPts val="0"/>
              </a:spcBef>
              <a:spcAft>
                <a:spcPts val="800"/>
              </a:spcAft>
              <a:buNone/>
            </a:pPr>
            <a:r>
              <a:t/>
            </a:r>
            <a:endParaRPr/>
          </a:p>
        </p:txBody>
      </p:sp>
      <p:pic>
        <p:nvPicPr>
          <p:cNvPr id="2819" name="Google Shape;2819;p187"/>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3" name="Shape 2823"/>
        <p:cNvGrpSpPr/>
        <p:nvPr/>
      </p:nvGrpSpPr>
      <p:grpSpPr>
        <a:xfrm>
          <a:off x="0" y="0"/>
          <a:ext cx="0" cy="0"/>
          <a:chOff x="0" y="0"/>
          <a:chExt cx="0" cy="0"/>
        </a:xfrm>
      </p:grpSpPr>
      <p:sp>
        <p:nvSpPr>
          <p:cNvPr id="2824" name="Google Shape;2824;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BF9000"/>
                </a:solidFill>
              </a:rPr>
              <a:t>Sample Question #3</a:t>
            </a:r>
            <a:endParaRPr>
              <a:solidFill>
                <a:srgbClr val="BF9000"/>
              </a:solidFill>
            </a:endParaRPr>
          </a:p>
        </p:txBody>
      </p:sp>
      <p:sp>
        <p:nvSpPr>
          <p:cNvPr id="2825" name="Google Shape;2825;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6" name="Google Shape;2826;p1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27" name="Google Shape;2827;p188"/>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Consider different types of locks for securing a data center server room. Which lock is the most secure?</a:t>
            </a:r>
            <a:endParaRPr sz="1600">
              <a:solidFill>
                <a:srgbClr val="24292E"/>
              </a:solidFill>
              <a:latin typeface="Roboto Medium"/>
              <a:ea typeface="Roboto Medium"/>
              <a:cs typeface="Roboto Medium"/>
              <a:sym typeface="Roboto Medium"/>
            </a:endParaRPr>
          </a:p>
          <a:p>
            <a:pPr indent="-330200" lvl="0" marL="914400" rtl="0" algn="l">
              <a:lnSpc>
                <a:spcPct val="200000"/>
              </a:lnSpc>
              <a:spcBef>
                <a:spcPts val="1200"/>
              </a:spcBef>
              <a:spcAft>
                <a:spcPts val="0"/>
              </a:spcAft>
              <a:buClr>
                <a:srgbClr val="24292E"/>
              </a:buClr>
              <a:buSzPts val="1600"/>
              <a:buFont typeface="Roboto"/>
              <a:buAutoNum type="arabicPeriod"/>
            </a:pPr>
            <a:r>
              <a:rPr b="1" lang="en" sz="1600">
                <a:solidFill>
                  <a:srgbClr val="24292E"/>
                </a:solidFill>
                <a:highlight>
                  <a:srgbClr val="FFFF00"/>
                </a:highlight>
              </a:rPr>
              <a:t>Retina scanner </a:t>
            </a:r>
            <a:endParaRPr b="1" sz="1600">
              <a:solidFill>
                <a:srgbClr val="24292E"/>
              </a:solidFill>
              <a:highlight>
                <a:srgbClr val="FFFF00"/>
              </a:highlight>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Combination lock</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Electronic keycard</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Padlock</a:t>
            </a:r>
            <a:endParaRPr sz="16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800"/>
          </a:p>
          <a:p>
            <a:pPr indent="0" lvl="0" marL="0" rtl="0" algn="l">
              <a:spcBef>
                <a:spcPts val="0"/>
              </a:spcBef>
              <a:spcAft>
                <a:spcPts val="800"/>
              </a:spcAft>
              <a:buNone/>
            </a:pPr>
            <a:r>
              <a:t/>
            </a:r>
            <a:endParaRPr/>
          </a:p>
        </p:txBody>
      </p:sp>
      <p:pic>
        <p:nvPicPr>
          <p:cNvPr id="2828" name="Google Shape;2828;p188"/>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2" name="Shape 2832"/>
        <p:cNvGrpSpPr/>
        <p:nvPr/>
      </p:nvGrpSpPr>
      <p:grpSpPr>
        <a:xfrm>
          <a:off x="0" y="0"/>
          <a:ext cx="0" cy="0"/>
          <a:chOff x="0" y="0"/>
          <a:chExt cx="0" cy="0"/>
        </a:xfrm>
      </p:grpSpPr>
      <p:sp>
        <p:nvSpPr>
          <p:cNvPr id="2833" name="Google Shape;2833;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Domain 4: Cryptography</a:t>
            </a:r>
            <a:endParaRPr>
              <a:solidFill>
                <a:srgbClr val="38761D"/>
              </a:solidFill>
            </a:endParaRPr>
          </a:p>
        </p:txBody>
      </p:sp>
      <p:sp>
        <p:nvSpPr>
          <p:cNvPr id="2834" name="Google Shape;2834;p189"/>
          <p:cNvSpPr txBox="1"/>
          <p:nvPr>
            <p:ph idx="1" type="subTitle"/>
          </p:nvPr>
        </p:nvSpPr>
        <p:spPr>
          <a:xfrm>
            <a:off x="0" y="604838"/>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Subtopics Included:</a:t>
            </a:r>
            <a:endParaRPr/>
          </a:p>
        </p:txBody>
      </p:sp>
      <p:sp>
        <p:nvSpPr>
          <p:cNvPr id="2835" name="Google Shape;2835;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36" name="Google Shape;2836;p1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37" name="Google Shape;2837;p189"/>
          <p:cNvSpPr txBox="1"/>
          <p:nvPr>
            <p:ph idx="3" type="body"/>
          </p:nvPr>
        </p:nvSpPr>
        <p:spPr>
          <a:xfrm>
            <a:off x="0" y="1115700"/>
            <a:ext cx="8459700" cy="3947100"/>
          </a:xfrm>
          <a:prstGeom prst="rect">
            <a:avLst/>
          </a:prstGeom>
        </p:spPr>
        <p:txBody>
          <a:bodyPr anchorCtr="0" anchor="t" bIns="914400" lIns="457200" spcFirstLastPara="1" rIns="457200" wrap="square" tIns="0">
            <a:noAutofit/>
          </a:bodyPr>
          <a:lstStyle/>
          <a:p>
            <a:pPr indent="-330200" lvl="0" marL="457200" rtl="0" algn="l">
              <a:lnSpc>
                <a:spcPct val="150000"/>
              </a:lnSpc>
              <a:spcBef>
                <a:spcPts val="0"/>
              </a:spcBef>
              <a:spcAft>
                <a:spcPts val="0"/>
              </a:spcAft>
              <a:buSzPts val="1600"/>
              <a:buChar char="☐"/>
            </a:pPr>
            <a:r>
              <a:rPr lang="en" sz="1600"/>
              <a:t>Concepts: </a:t>
            </a:r>
            <a:r>
              <a:rPr lang="en" sz="1600">
                <a:latin typeface="Roboto Light"/>
                <a:ea typeface="Roboto Light"/>
                <a:cs typeface="Roboto Light"/>
                <a:sym typeface="Roboto Light"/>
              </a:rPr>
              <a:t>Symmetric / </a:t>
            </a:r>
            <a:r>
              <a:rPr lang="en" sz="1600">
                <a:latin typeface="Roboto Light"/>
                <a:ea typeface="Roboto Light"/>
                <a:cs typeface="Roboto Light"/>
                <a:sym typeface="Roboto Light"/>
              </a:rPr>
              <a:t>Asymmetric, Hashing, Steganography</a:t>
            </a:r>
            <a:endParaRPr sz="1600">
              <a:latin typeface="Roboto Light"/>
              <a:ea typeface="Roboto Light"/>
              <a:cs typeface="Roboto Light"/>
              <a:sym typeface="Roboto Light"/>
            </a:endParaRPr>
          </a:p>
          <a:p>
            <a:pPr indent="-330200" lvl="0" marL="457200" rtl="0" algn="l">
              <a:lnSpc>
                <a:spcPct val="150000"/>
              </a:lnSpc>
              <a:spcBef>
                <a:spcPts val="500"/>
              </a:spcBef>
              <a:spcAft>
                <a:spcPts val="0"/>
              </a:spcAft>
              <a:buSzPts val="1600"/>
              <a:buChar char="☐"/>
            </a:pPr>
            <a:r>
              <a:rPr lang="en" sz="1600"/>
              <a:t>Algorithm types: </a:t>
            </a:r>
            <a:r>
              <a:rPr lang="en" sz="1600">
                <a:latin typeface="Roboto Light"/>
                <a:ea typeface="Roboto Light"/>
                <a:cs typeface="Roboto Light"/>
                <a:sym typeface="Roboto Light"/>
              </a:rPr>
              <a:t>AES, DES, RC4, MD5, RSA</a:t>
            </a:r>
            <a:endParaRPr sz="1600">
              <a:latin typeface="Roboto Light"/>
              <a:ea typeface="Roboto Light"/>
              <a:cs typeface="Roboto Light"/>
              <a:sym typeface="Roboto Light"/>
            </a:endParaRPr>
          </a:p>
          <a:p>
            <a:pPr indent="-330200" lvl="0" marL="457200" rtl="0" algn="l">
              <a:lnSpc>
                <a:spcPct val="150000"/>
              </a:lnSpc>
              <a:spcBef>
                <a:spcPts val="500"/>
              </a:spcBef>
              <a:spcAft>
                <a:spcPts val="0"/>
              </a:spcAft>
              <a:buSzPts val="1600"/>
              <a:buChar char="☐"/>
            </a:pPr>
            <a:r>
              <a:rPr lang="en" sz="1600"/>
              <a:t>Cipher Modes: </a:t>
            </a:r>
            <a:r>
              <a:rPr lang="en" sz="1600">
                <a:latin typeface="Roboto Light"/>
                <a:ea typeface="Roboto Light"/>
                <a:cs typeface="Roboto Light"/>
                <a:sym typeface="Roboto Light"/>
              </a:rPr>
              <a:t>CBC, ECB</a:t>
            </a:r>
            <a:endParaRPr sz="1600">
              <a:latin typeface="Roboto Light"/>
              <a:ea typeface="Roboto Light"/>
              <a:cs typeface="Roboto Light"/>
              <a:sym typeface="Roboto Light"/>
            </a:endParaRPr>
          </a:p>
          <a:p>
            <a:pPr indent="0" lvl="0" marL="457200" rtl="0" algn="l">
              <a:lnSpc>
                <a:spcPct val="150000"/>
              </a:lnSpc>
              <a:spcBef>
                <a:spcPts val="500"/>
              </a:spcBef>
              <a:spcAft>
                <a:spcPts val="0"/>
              </a:spcAft>
              <a:buNone/>
            </a:pPr>
            <a:r>
              <a:rPr lang="en" sz="1600"/>
              <a:t>Protocols: </a:t>
            </a:r>
            <a:r>
              <a:rPr lang="en" sz="1600">
                <a:latin typeface="Roboto Light"/>
                <a:ea typeface="Roboto Light"/>
                <a:cs typeface="Roboto Light"/>
                <a:sym typeface="Roboto Light"/>
              </a:rPr>
              <a:t>WPA, EAP, TKIP</a:t>
            </a:r>
            <a:endParaRPr sz="1600">
              <a:latin typeface="Roboto Light"/>
              <a:ea typeface="Roboto Light"/>
              <a:cs typeface="Roboto Light"/>
              <a:sym typeface="Roboto Light"/>
            </a:endParaRPr>
          </a:p>
          <a:p>
            <a:pPr indent="0" lvl="0" marL="457200" rtl="0" algn="l">
              <a:lnSpc>
                <a:spcPct val="150000"/>
              </a:lnSpc>
              <a:spcBef>
                <a:spcPts val="500"/>
              </a:spcBef>
              <a:spcAft>
                <a:spcPts val="0"/>
              </a:spcAft>
              <a:buNone/>
            </a:pPr>
            <a:r>
              <a:rPr lang="en" sz="1600"/>
              <a:t>Certificates: </a:t>
            </a:r>
            <a:r>
              <a:rPr lang="en" sz="1600">
                <a:latin typeface="Roboto Light"/>
                <a:ea typeface="Roboto Light"/>
                <a:cs typeface="Roboto Light"/>
                <a:sym typeface="Roboto Light"/>
              </a:rPr>
              <a:t>CA, Intermediate CA, Self-Signed, Public / Private Keys</a:t>
            </a:r>
            <a:endParaRPr sz="1600">
              <a:latin typeface="Roboto Light"/>
              <a:ea typeface="Roboto Light"/>
              <a:cs typeface="Roboto Light"/>
              <a:sym typeface="Roboto Light"/>
            </a:endParaRPr>
          </a:p>
          <a:p>
            <a:pPr indent="0" lvl="0" marL="0" rtl="0" algn="l">
              <a:lnSpc>
                <a:spcPct val="150000"/>
              </a:lnSpc>
              <a:spcBef>
                <a:spcPts val="500"/>
              </a:spcBef>
              <a:spcAft>
                <a:spcPts val="0"/>
              </a:spcAft>
              <a:buNone/>
            </a:pPr>
            <a:r>
              <a:rPr lang="en" sz="1600"/>
              <a:t> </a:t>
            </a:r>
            <a:endParaRPr sz="1600">
              <a:latin typeface="Roboto Light"/>
              <a:ea typeface="Roboto Light"/>
              <a:cs typeface="Roboto Light"/>
              <a:sym typeface="Roboto Light"/>
            </a:endParaRPr>
          </a:p>
          <a:p>
            <a:pPr indent="0" lvl="0" marL="0" rtl="0" algn="l">
              <a:lnSpc>
                <a:spcPct val="150000"/>
              </a:lnSpc>
              <a:spcBef>
                <a:spcPts val="500"/>
              </a:spcBef>
              <a:spcAft>
                <a:spcPts val="500"/>
              </a:spcAft>
              <a:buNone/>
            </a:pPr>
            <a:r>
              <a:t/>
            </a:r>
            <a:endParaRPr b="1"/>
          </a:p>
        </p:txBody>
      </p:sp>
      <p:pic>
        <p:nvPicPr>
          <p:cNvPr id="2838" name="Google Shape;2838;p189"/>
          <p:cNvPicPr preferRelativeResize="0"/>
          <p:nvPr/>
        </p:nvPicPr>
        <p:blipFill>
          <a:blip r:embed="rId3">
            <a:alphaModFix/>
          </a:blip>
          <a:stretch>
            <a:fillRect/>
          </a:stretch>
        </p:blipFill>
        <p:spPr>
          <a:xfrm>
            <a:off x="8052561" y="4006400"/>
            <a:ext cx="647699" cy="818301"/>
          </a:xfrm>
          <a:prstGeom prst="rect">
            <a:avLst/>
          </a:prstGeom>
          <a:noFill/>
          <a:ln>
            <a:noFill/>
          </a:ln>
        </p:spPr>
      </p:pic>
      <p:sp>
        <p:nvSpPr>
          <p:cNvPr id="2839" name="Google Shape;2839;p189"/>
          <p:cNvSpPr/>
          <p:nvPr/>
        </p:nvSpPr>
        <p:spPr>
          <a:xfrm>
            <a:off x="526025" y="1152875"/>
            <a:ext cx="178200" cy="176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89"/>
          <p:cNvSpPr/>
          <p:nvPr/>
        </p:nvSpPr>
        <p:spPr>
          <a:xfrm>
            <a:off x="526025" y="1588550"/>
            <a:ext cx="178200" cy="176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89"/>
          <p:cNvSpPr/>
          <p:nvPr/>
        </p:nvSpPr>
        <p:spPr>
          <a:xfrm>
            <a:off x="526025" y="2036050"/>
            <a:ext cx="178200" cy="176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89"/>
          <p:cNvSpPr/>
          <p:nvPr/>
        </p:nvSpPr>
        <p:spPr>
          <a:xfrm>
            <a:off x="526025" y="2483538"/>
            <a:ext cx="178200" cy="176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89"/>
          <p:cNvSpPr/>
          <p:nvPr/>
        </p:nvSpPr>
        <p:spPr>
          <a:xfrm>
            <a:off x="526025" y="2854950"/>
            <a:ext cx="178200" cy="176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7" name="Shape 2847"/>
        <p:cNvGrpSpPr/>
        <p:nvPr/>
      </p:nvGrpSpPr>
      <p:grpSpPr>
        <a:xfrm>
          <a:off x="0" y="0"/>
          <a:ext cx="0" cy="0"/>
          <a:chOff x="0" y="0"/>
          <a:chExt cx="0" cy="0"/>
        </a:xfrm>
      </p:grpSpPr>
      <p:sp>
        <p:nvSpPr>
          <p:cNvPr id="2848" name="Google Shape;2848;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Domain 4: Cryptography</a:t>
            </a:r>
            <a:endParaRPr>
              <a:solidFill>
                <a:srgbClr val="38761D"/>
              </a:solidFill>
            </a:endParaRPr>
          </a:p>
        </p:txBody>
      </p:sp>
      <p:sp>
        <p:nvSpPr>
          <p:cNvPr id="2849" name="Google Shape;2849;p190"/>
          <p:cNvSpPr txBox="1"/>
          <p:nvPr>
            <p:ph idx="1" type="subTitle"/>
          </p:nvPr>
        </p:nvSpPr>
        <p:spPr>
          <a:xfrm>
            <a:off x="0" y="604838"/>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Subtopics Included:</a:t>
            </a:r>
            <a:endParaRPr/>
          </a:p>
        </p:txBody>
      </p:sp>
      <p:sp>
        <p:nvSpPr>
          <p:cNvPr id="2850" name="Google Shape;2850;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1" name="Google Shape;2851;p1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52" name="Google Shape;2852;p190"/>
          <p:cNvSpPr txBox="1"/>
          <p:nvPr>
            <p:ph idx="3" type="body"/>
          </p:nvPr>
        </p:nvSpPr>
        <p:spPr>
          <a:xfrm>
            <a:off x="0" y="1115700"/>
            <a:ext cx="8459700" cy="2271900"/>
          </a:xfrm>
          <a:prstGeom prst="rect">
            <a:avLst/>
          </a:prstGeom>
        </p:spPr>
        <p:txBody>
          <a:bodyPr anchorCtr="0" anchor="t" bIns="914400" lIns="457200" spcFirstLastPara="1" rIns="457200" wrap="square" tIns="0">
            <a:noAutofit/>
          </a:bodyPr>
          <a:lstStyle/>
          <a:p>
            <a:pPr indent="-330200" lvl="0" marL="457200" rtl="0" algn="l">
              <a:lnSpc>
                <a:spcPct val="150000"/>
              </a:lnSpc>
              <a:spcBef>
                <a:spcPts val="0"/>
              </a:spcBef>
              <a:spcAft>
                <a:spcPts val="0"/>
              </a:spcAft>
              <a:buSzPts val="1600"/>
              <a:buChar char="☐"/>
            </a:pPr>
            <a:r>
              <a:rPr lang="en" sz="1600"/>
              <a:t>Concepts: </a:t>
            </a:r>
            <a:r>
              <a:rPr lang="en" sz="1600">
                <a:latin typeface="Roboto Light"/>
                <a:ea typeface="Roboto Light"/>
                <a:cs typeface="Roboto Light"/>
                <a:sym typeface="Roboto Light"/>
              </a:rPr>
              <a:t>Symmetric / Asymmetric, Hashing, Steganography</a:t>
            </a:r>
            <a:endParaRPr sz="1600">
              <a:latin typeface="Roboto Light"/>
              <a:ea typeface="Roboto Light"/>
              <a:cs typeface="Roboto Light"/>
              <a:sym typeface="Roboto Light"/>
            </a:endParaRPr>
          </a:p>
          <a:p>
            <a:pPr indent="-330200" lvl="0" marL="457200" rtl="0" algn="l">
              <a:lnSpc>
                <a:spcPct val="150000"/>
              </a:lnSpc>
              <a:spcBef>
                <a:spcPts val="500"/>
              </a:spcBef>
              <a:spcAft>
                <a:spcPts val="0"/>
              </a:spcAft>
              <a:buSzPts val="1600"/>
              <a:buChar char="☐"/>
            </a:pPr>
            <a:r>
              <a:rPr lang="en" sz="1600"/>
              <a:t>Algorithm types: </a:t>
            </a:r>
            <a:r>
              <a:rPr lang="en" sz="1600">
                <a:latin typeface="Roboto Light"/>
                <a:ea typeface="Roboto Light"/>
                <a:cs typeface="Roboto Light"/>
                <a:sym typeface="Roboto Light"/>
              </a:rPr>
              <a:t>AES, DES, RC4, MD5, RSA</a:t>
            </a:r>
            <a:endParaRPr sz="1600">
              <a:latin typeface="Roboto Light"/>
              <a:ea typeface="Roboto Light"/>
              <a:cs typeface="Roboto Light"/>
              <a:sym typeface="Roboto Light"/>
            </a:endParaRPr>
          </a:p>
          <a:p>
            <a:pPr indent="-330200" lvl="0" marL="457200" rtl="0" algn="l">
              <a:lnSpc>
                <a:spcPct val="150000"/>
              </a:lnSpc>
              <a:spcBef>
                <a:spcPts val="500"/>
              </a:spcBef>
              <a:spcAft>
                <a:spcPts val="0"/>
              </a:spcAft>
              <a:buSzPts val="1600"/>
              <a:buChar char="☐"/>
            </a:pPr>
            <a:r>
              <a:rPr lang="en" sz="1600"/>
              <a:t>Cipher Modes: </a:t>
            </a:r>
            <a:r>
              <a:rPr lang="en" sz="1600">
                <a:latin typeface="Roboto Light"/>
                <a:ea typeface="Roboto Light"/>
                <a:cs typeface="Roboto Light"/>
                <a:sym typeface="Roboto Light"/>
              </a:rPr>
              <a:t>CBC, ECB</a:t>
            </a:r>
            <a:endParaRPr sz="1600">
              <a:latin typeface="Roboto Light"/>
              <a:ea typeface="Roboto Light"/>
              <a:cs typeface="Roboto Light"/>
              <a:sym typeface="Roboto Light"/>
            </a:endParaRPr>
          </a:p>
          <a:p>
            <a:pPr indent="0" lvl="0" marL="457200" rtl="0" algn="l">
              <a:lnSpc>
                <a:spcPct val="150000"/>
              </a:lnSpc>
              <a:spcBef>
                <a:spcPts val="500"/>
              </a:spcBef>
              <a:spcAft>
                <a:spcPts val="0"/>
              </a:spcAft>
              <a:buNone/>
            </a:pPr>
            <a:r>
              <a:rPr lang="en" sz="1600"/>
              <a:t>Protocols: </a:t>
            </a:r>
            <a:r>
              <a:rPr lang="en" sz="1600">
                <a:latin typeface="Roboto Light"/>
                <a:ea typeface="Roboto Light"/>
                <a:cs typeface="Roboto Light"/>
                <a:sym typeface="Roboto Light"/>
              </a:rPr>
              <a:t>WPA, EAP, TKIP</a:t>
            </a:r>
            <a:endParaRPr sz="1600">
              <a:latin typeface="Roboto Light"/>
              <a:ea typeface="Roboto Light"/>
              <a:cs typeface="Roboto Light"/>
              <a:sym typeface="Roboto Light"/>
            </a:endParaRPr>
          </a:p>
          <a:p>
            <a:pPr indent="0" lvl="0" marL="457200" rtl="0" algn="l">
              <a:lnSpc>
                <a:spcPct val="150000"/>
              </a:lnSpc>
              <a:spcBef>
                <a:spcPts val="500"/>
              </a:spcBef>
              <a:spcAft>
                <a:spcPts val="0"/>
              </a:spcAft>
              <a:buNone/>
            </a:pPr>
            <a:r>
              <a:rPr lang="en" sz="1600"/>
              <a:t>Certificates: </a:t>
            </a:r>
            <a:r>
              <a:rPr lang="en" sz="1600">
                <a:latin typeface="Roboto Light"/>
                <a:ea typeface="Roboto Light"/>
                <a:cs typeface="Roboto Light"/>
                <a:sym typeface="Roboto Light"/>
              </a:rPr>
              <a:t>CA, Intermediate CA, Self-Signed, Public / Private Keys</a:t>
            </a:r>
            <a:endParaRPr sz="1600">
              <a:latin typeface="Roboto Light"/>
              <a:ea typeface="Roboto Light"/>
              <a:cs typeface="Roboto Light"/>
              <a:sym typeface="Roboto Light"/>
            </a:endParaRPr>
          </a:p>
          <a:p>
            <a:pPr indent="0" lvl="0" marL="0" rtl="0" algn="l">
              <a:lnSpc>
                <a:spcPct val="150000"/>
              </a:lnSpc>
              <a:spcBef>
                <a:spcPts val="500"/>
              </a:spcBef>
              <a:spcAft>
                <a:spcPts val="0"/>
              </a:spcAft>
              <a:buNone/>
            </a:pPr>
            <a:r>
              <a:rPr lang="en" sz="1600"/>
              <a:t> </a:t>
            </a:r>
            <a:endParaRPr sz="1600">
              <a:latin typeface="Roboto Light"/>
              <a:ea typeface="Roboto Light"/>
              <a:cs typeface="Roboto Light"/>
              <a:sym typeface="Roboto Light"/>
            </a:endParaRPr>
          </a:p>
          <a:p>
            <a:pPr indent="0" lvl="0" marL="0" rtl="0" algn="l">
              <a:lnSpc>
                <a:spcPct val="150000"/>
              </a:lnSpc>
              <a:spcBef>
                <a:spcPts val="500"/>
              </a:spcBef>
              <a:spcAft>
                <a:spcPts val="500"/>
              </a:spcAft>
              <a:buNone/>
            </a:pPr>
            <a:r>
              <a:t/>
            </a:r>
            <a:endParaRPr b="1"/>
          </a:p>
        </p:txBody>
      </p:sp>
      <p:pic>
        <p:nvPicPr>
          <p:cNvPr id="2853" name="Google Shape;2853;p190"/>
          <p:cNvPicPr preferRelativeResize="0"/>
          <p:nvPr/>
        </p:nvPicPr>
        <p:blipFill>
          <a:blip r:embed="rId3">
            <a:alphaModFix/>
          </a:blip>
          <a:stretch>
            <a:fillRect/>
          </a:stretch>
        </p:blipFill>
        <p:spPr>
          <a:xfrm>
            <a:off x="8052561" y="4006400"/>
            <a:ext cx="647699" cy="818301"/>
          </a:xfrm>
          <a:prstGeom prst="rect">
            <a:avLst/>
          </a:prstGeom>
          <a:noFill/>
          <a:ln>
            <a:noFill/>
          </a:ln>
        </p:spPr>
      </p:pic>
      <p:sp>
        <p:nvSpPr>
          <p:cNvPr id="2854" name="Google Shape;2854;p190"/>
          <p:cNvSpPr/>
          <p:nvPr/>
        </p:nvSpPr>
        <p:spPr>
          <a:xfrm>
            <a:off x="526025" y="1152875"/>
            <a:ext cx="178200" cy="176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90"/>
          <p:cNvSpPr/>
          <p:nvPr/>
        </p:nvSpPr>
        <p:spPr>
          <a:xfrm>
            <a:off x="526025" y="1588550"/>
            <a:ext cx="178200" cy="176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90"/>
          <p:cNvSpPr/>
          <p:nvPr/>
        </p:nvSpPr>
        <p:spPr>
          <a:xfrm>
            <a:off x="526025" y="2036050"/>
            <a:ext cx="178200" cy="176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90"/>
          <p:cNvSpPr/>
          <p:nvPr/>
        </p:nvSpPr>
        <p:spPr>
          <a:xfrm>
            <a:off x="526025" y="2483538"/>
            <a:ext cx="178200" cy="176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90"/>
          <p:cNvSpPr/>
          <p:nvPr/>
        </p:nvSpPr>
        <p:spPr>
          <a:xfrm>
            <a:off x="526025" y="2854950"/>
            <a:ext cx="178200" cy="176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90"/>
          <p:cNvSpPr txBox="1"/>
          <p:nvPr/>
        </p:nvSpPr>
        <p:spPr>
          <a:xfrm>
            <a:off x="652500" y="3387650"/>
            <a:ext cx="7016700" cy="1331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sz="1800">
                <a:latin typeface="Roboto Light"/>
                <a:ea typeface="Roboto Light"/>
                <a:cs typeface="Roboto Light"/>
                <a:sym typeface="Roboto Light"/>
              </a:rPr>
              <a:t>All topics were covered in our Cryptography Unit.</a:t>
            </a:r>
            <a:endParaRPr sz="1800">
              <a:latin typeface="Roboto Light"/>
              <a:ea typeface="Roboto Light"/>
              <a:cs typeface="Roboto Light"/>
              <a:sym typeface="Roboto Light"/>
            </a:endParaRPr>
          </a:p>
        </p:txBody>
      </p:sp>
      <p:pic>
        <p:nvPicPr>
          <p:cNvPr id="2860" name="Google Shape;2860;p190"/>
          <p:cNvPicPr preferRelativeResize="0"/>
          <p:nvPr/>
        </p:nvPicPr>
        <p:blipFill>
          <a:blip r:embed="rId4">
            <a:alphaModFix/>
          </a:blip>
          <a:stretch>
            <a:fillRect/>
          </a:stretch>
        </p:blipFill>
        <p:spPr>
          <a:xfrm>
            <a:off x="526013" y="3714799"/>
            <a:ext cx="568926" cy="5689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4" name="Shape 2864"/>
        <p:cNvGrpSpPr/>
        <p:nvPr/>
      </p:nvGrpSpPr>
      <p:grpSpPr>
        <a:xfrm>
          <a:off x="0" y="0"/>
          <a:ext cx="0" cy="0"/>
          <a:chOff x="0" y="0"/>
          <a:chExt cx="0" cy="0"/>
        </a:xfrm>
      </p:grpSpPr>
      <p:sp>
        <p:nvSpPr>
          <p:cNvPr id="2865" name="Google Shape;2865;p1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Sample Question #1</a:t>
            </a:r>
            <a:endParaRPr>
              <a:solidFill>
                <a:srgbClr val="38761D"/>
              </a:solidFill>
            </a:endParaRPr>
          </a:p>
        </p:txBody>
      </p:sp>
      <p:sp>
        <p:nvSpPr>
          <p:cNvPr id="2866" name="Google Shape;2866;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67" name="Google Shape;2867;p1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68" name="Google Shape;2868;p191"/>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Other than an obfuscation technique to protect the code, which method do programmers use to guarantee that their code has not been tampered with?</a:t>
            </a:r>
            <a:endParaRPr sz="1600">
              <a:solidFill>
                <a:srgbClr val="24292E"/>
              </a:solidFill>
              <a:latin typeface="Roboto Medium"/>
              <a:ea typeface="Roboto Medium"/>
              <a:cs typeface="Roboto Medium"/>
              <a:sym typeface="Roboto Medium"/>
            </a:endParaRPr>
          </a:p>
          <a:p>
            <a:pPr indent="-330200" lvl="0" marL="914400" rtl="0" algn="l">
              <a:lnSpc>
                <a:spcPct val="200000"/>
              </a:lnSpc>
              <a:spcBef>
                <a:spcPts val="1200"/>
              </a:spcBef>
              <a:spcAft>
                <a:spcPts val="0"/>
              </a:spcAft>
              <a:buClr>
                <a:srgbClr val="24292E"/>
              </a:buClr>
              <a:buSzPts val="1600"/>
              <a:buFont typeface="Roboto"/>
              <a:buAutoNum type="arabicPeriod"/>
            </a:pPr>
            <a:r>
              <a:rPr lang="en" sz="1600">
                <a:solidFill>
                  <a:srgbClr val="24292E"/>
                </a:solidFill>
              </a:rPr>
              <a:t>Limited data exposure</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A digital signature </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Encryption</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Input validation</a:t>
            </a:r>
            <a:endParaRPr sz="1600"/>
          </a:p>
          <a:p>
            <a:pPr indent="0" lvl="0" marL="0" rtl="0" algn="l">
              <a:lnSpc>
                <a:spcPct val="150000"/>
              </a:lnSpc>
              <a:spcBef>
                <a:spcPts val="1200"/>
              </a:spcBef>
              <a:spcAft>
                <a:spcPts val="0"/>
              </a:spcAft>
              <a:buNone/>
            </a:pPr>
            <a:r>
              <a:t/>
            </a:r>
            <a:endParaRPr sz="18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869" name="Google Shape;2869;p191"/>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9" name="Shape 2099"/>
        <p:cNvGrpSpPr/>
        <p:nvPr/>
      </p:nvGrpSpPr>
      <p:grpSpPr>
        <a:xfrm>
          <a:off x="0" y="0"/>
          <a:ext cx="0" cy="0"/>
          <a:chOff x="0" y="0"/>
          <a:chExt cx="0" cy="0"/>
        </a:xfrm>
      </p:grpSpPr>
      <p:sp>
        <p:nvSpPr>
          <p:cNvPr id="2100" name="Google Shape;2100;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Security + Certification</a:t>
            </a:r>
            <a:endParaRPr/>
          </a:p>
        </p:txBody>
      </p:sp>
      <p:sp>
        <p:nvSpPr>
          <p:cNvPr id="2101" name="Google Shape;2101;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are some jobs that may require the Security + certification?</a:t>
            </a:r>
            <a:endParaRPr/>
          </a:p>
        </p:txBody>
      </p:sp>
      <p:sp>
        <p:nvSpPr>
          <p:cNvPr id="2102" name="Google Shape;2102;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3" name="Google Shape;2103;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4" name="Google Shape;2104;p11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SzPts val="1800"/>
              <a:buChar char="○"/>
            </a:pPr>
            <a:r>
              <a:rPr lang="en" sz="1800"/>
              <a:t>Security Architects</a:t>
            </a:r>
            <a:endParaRPr sz="1800"/>
          </a:p>
          <a:p>
            <a:pPr indent="-342900" lvl="0" marL="457200" rtl="0" algn="l">
              <a:lnSpc>
                <a:spcPct val="150000"/>
              </a:lnSpc>
              <a:spcBef>
                <a:spcPts val="0"/>
              </a:spcBef>
              <a:spcAft>
                <a:spcPts val="0"/>
              </a:spcAft>
              <a:buSzPts val="1800"/>
              <a:buChar char="○"/>
            </a:pPr>
            <a:r>
              <a:rPr lang="en" sz="1800"/>
              <a:t>Security Engineers</a:t>
            </a:r>
            <a:endParaRPr sz="1800"/>
          </a:p>
          <a:p>
            <a:pPr indent="-342900" lvl="0" marL="457200" rtl="0" algn="l">
              <a:lnSpc>
                <a:spcPct val="150000"/>
              </a:lnSpc>
              <a:spcBef>
                <a:spcPts val="0"/>
              </a:spcBef>
              <a:spcAft>
                <a:spcPts val="0"/>
              </a:spcAft>
              <a:buSzPts val="1800"/>
              <a:buChar char="○"/>
            </a:pPr>
            <a:r>
              <a:rPr lang="en" sz="1800">
                <a:solidFill>
                  <a:schemeClr val="dk1"/>
                </a:solidFill>
              </a:rPr>
              <a:t>Security Consultants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Security Specialists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Information Security Analyst</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Security / Systems Administrator</a:t>
            </a:r>
            <a:endParaRPr sz="18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3" name="Shape 2873"/>
        <p:cNvGrpSpPr/>
        <p:nvPr/>
      </p:nvGrpSpPr>
      <p:grpSpPr>
        <a:xfrm>
          <a:off x="0" y="0"/>
          <a:ext cx="0" cy="0"/>
          <a:chOff x="0" y="0"/>
          <a:chExt cx="0" cy="0"/>
        </a:xfrm>
      </p:grpSpPr>
      <p:sp>
        <p:nvSpPr>
          <p:cNvPr id="2874" name="Google Shape;2874;p1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Sample Question #1</a:t>
            </a:r>
            <a:endParaRPr>
              <a:solidFill>
                <a:srgbClr val="38761D"/>
              </a:solidFill>
            </a:endParaRPr>
          </a:p>
        </p:txBody>
      </p:sp>
      <p:sp>
        <p:nvSpPr>
          <p:cNvPr id="2875" name="Google Shape;2875;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76" name="Google Shape;2876;p1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77" name="Google Shape;2877;p192"/>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Other than an obfuscation technique to protect the code, which method do programmers use to guarantee that their code has not been tampered with?</a:t>
            </a:r>
            <a:endParaRPr sz="1600">
              <a:solidFill>
                <a:srgbClr val="24292E"/>
              </a:solidFill>
              <a:latin typeface="Roboto Medium"/>
              <a:ea typeface="Roboto Medium"/>
              <a:cs typeface="Roboto Medium"/>
              <a:sym typeface="Roboto Medium"/>
            </a:endParaRPr>
          </a:p>
          <a:p>
            <a:pPr indent="-330200" lvl="0" marL="914400" rtl="0" algn="l">
              <a:lnSpc>
                <a:spcPct val="200000"/>
              </a:lnSpc>
              <a:spcBef>
                <a:spcPts val="1200"/>
              </a:spcBef>
              <a:spcAft>
                <a:spcPts val="0"/>
              </a:spcAft>
              <a:buClr>
                <a:srgbClr val="24292E"/>
              </a:buClr>
              <a:buSzPts val="1600"/>
              <a:buFont typeface="Roboto"/>
              <a:buAutoNum type="arabicPeriod"/>
            </a:pPr>
            <a:r>
              <a:rPr lang="en" sz="1600">
                <a:solidFill>
                  <a:srgbClr val="24292E"/>
                </a:solidFill>
              </a:rPr>
              <a:t>Limited data exposure</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b="1" lang="en" sz="1600">
                <a:solidFill>
                  <a:srgbClr val="24292E"/>
                </a:solidFill>
                <a:highlight>
                  <a:srgbClr val="FFFF00"/>
                </a:highlight>
              </a:rPr>
              <a:t>A digital signature </a:t>
            </a:r>
            <a:endParaRPr b="1" sz="1600">
              <a:solidFill>
                <a:srgbClr val="24292E"/>
              </a:solidFill>
              <a:highlight>
                <a:srgbClr val="FFFF00"/>
              </a:highlight>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Encryption</a:t>
            </a:r>
            <a:endParaRPr sz="1600">
              <a:solidFill>
                <a:srgbClr val="24292E"/>
              </a:solidFill>
            </a:endParaRPr>
          </a:p>
          <a:p>
            <a:pPr indent="-330200" lvl="0" marL="914400" rtl="0" algn="l">
              <a:lnSpc>
                <a:spcPct val="200000"/>
              </a:lnSpc>
              <a:spcBef>
                <a:spcPts val="0"/>
              </a:spcBef>
              <a:spcAft>
                <a:spcPts val="0"/>
              </a:spcAft>
              <a:buClr>
                <a:srgbClr val="24292E"/>
              </a:buClr>
              <a:buSzPts val="1600"/>
              <a:buFont typeface="Roboto"/>
              <a:buAutoNum type="arabicPeriod"/>
            </a:pPr>
            <a:r>
              <a:rPr lang="en" sz="1600">
                <a:solidFill>
                  <a:srgbClr val="24292E"/>
                </a:solidFill>
              </a:rPr>
              <a:t>Input validation</a:t>
            </a:r>
            <a:endParaRPr sz="1600"/>
          </a:p>
          <a:p>
            <a:pPr indent="0" lvl="0" marL="0" rtl="0" algn="l">
              <a:lnSpc>
                <a:spcPct val="150000"/>
              </a:lnSpc>
              <a:spcBef>
                <a:spcPts val="1200"/>
              </a:spcBef>
              <a:spcAft>
                <a:spcPts val="0"/>
              </a:spcAft>
              <a:buNone/>
            </a:pPr>
            <a:r>
              <a:t/>
            </a:r>
            <a:endParaRPr sz="18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878" name="Google Shape;2878;p192"/>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2" name="Shape 2882"/>
        <p:cNvGrpSpPr/>
        <p:nvPr/>
      </p:nvGrpSpPr>
      <p:grpSpPr>
        <a:xfrm>
          <a:off x="0" y="0"/>
          <a:ext cx="0" cy="0"/>
          <a:chOff x="0" y="0"/>
          <a:chExt cx="0" cy="0"/>
        </a:xfrm>
      </p:grpSpPr>
      <p:sp>
        <p:nvSpPr>
          <p:cNvPr id="2883" name="Google Shape;2883;p1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Sample Question #2</a:t>
            </a:r>
            <a:endParaRPr>
              <a:solidFill>
                <a:srgbClr val="38761D"/>
              </a:solidFill>
            </a:endParaRPr>
          </a:p>
        </p:txBody>
      </p:sp>
      <p:sp>
        <p:nvSpPr>
          <p:cNvPr id="2884" name="Google Shape;2884;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85" name="Google Shape;2885;p1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86" name="Google Shape;2886;p193"/>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rPr>
              <a:t>Why was the Advanced Encryption Standard (AES) algorithm developed?</a:t>
            </a:r>
            <a:endParaRPr sz="1600">
              <a:solidFill>
                <a:srgbClr val="24292E"/>
              </a:solidFill>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To offer an alternative to the Data Encryption Standard (DES)</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To offer an alternative to Blowfish</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To offer an alternative to the One Time Pad</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To replace the Data Encryption Standard (DES) </a:t>
            </a:r>
            <a:endParaRPr sz="1600">
              <a:solidFill>
                <a:srgbClr val="24292E"/>
              </a:solidFill>
            </a:endParaRPr>
          </a:p>
          <a:p>
            <a:pPr indent="0" lvl="0" marL="0" rtl="0" algn="l">
              <a:lnSpc>
                <a:spcPct val="150000"/>
              </a:lnSpc>
              <a:spcBef>
                <a:spcPts val="1200"/>
              </a:spcBef>
              <a:spcAft>
                <a:spcPts val="0"/>
              </a:spcAft>
              <a:buNone/>
            </a:pPr>
            <a:r>
              <a:t/>
            </a:r>
            <a:endParaRPr sz="18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887" name="Google Shape;2887;p193"/>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1" name="Shape 2891"/>
        <p:cNvGrpSpPr/>
        <p:nvPr/>
      </p:nvGrpSpPr>
      <p:grpSpPr>
        <a:xfrm>
          <a:off x="0" y="0"/>
          <a:ext cx="0" cy="0"/>
          <a:chOff x="0" y="0"/>
          <a:chExt cx="0" cy="0"/>
        </a:xfrm>
      </p:grpSpPr>
      <p:sp>
        <p:nvSpPr>
          <p:cNvPr id="2892" name="Google Shape;2892;p1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Sample Question #2</a:t>
            </a:r>
            <a:endParaRPr>
              <a:solidFill>
                <a:srgbClr val="38761D"/>
              </a:solidFill>
            </a:endParaRPr>
          </a:p>
        </p:txBody>
      </p:sp>
      <p:sp>
        <p:nvSpPr>
          <p:cNvPr id="2893" name="Google Shape;2893;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94" name="Google Shape;2894;p1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95" name="Google Shape;2895;p194"/>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rPr>
              <a:t>Why was the Advanced Encryption Standard (AES) algorithm developed?</a:t>
            </a:r>
            <a:endParaRPr sz="1600">
              <a:solidFill>
                <a:srgbClr val="24292E"/>
              </a:solidFill>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To offer an alternative to the Data Encryption Standard (DES)</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To offer an alternative to Blowfish</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To offer an alternative to the One Time Pad</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b="1" lang="en" sz="1600">
                <a:solidFill>
                  <a:srgbClr val="24292E"/>
                </a:solidFill>
                <a:highlight>
                  <a:srgbClr val="FFFF00"/>
                </a:highlight>
              </a:rPr>
              <a:t>To replace the Data Encryption Standard (DES) </a:t>
            </a:r>
            <a:endParaRPr b="1" sz="1600">
              <a:solidFill>
                <a:srgbClr val="24292E"/>
              </a:solidFill>
              <a:highlight>
                <a:srgbClr val="FFFF00"/>
              </a:highlight>
            </a:endParaRPr>
          </a:p>
          <a:p>
            <a:pPr indent="0" lvl="0" marL="0" rtl="0" algn="l">
              <a:lnSpc>
                <a:spcPct val="150000"/>
              </a:lnSpc>
              <a:spcBef>
                <a:spcPts val="1200"/>
              </a:spcBef>
              <a:spcAft>
                <a:spcPts val="0"/>
              </a:spcAft>
              <a:buNone/>
            </a:pPr>
            <a:r>
              <a:t/>
            </a:r>
            <a:endParaRPr sz="18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896" name="Google Shape;2896;p194"/>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0" name="Shape 2900"/>
        <p:cNvGrpSpPr/>
        <p:nvPr/>
      </p:nvGrpSpPr>
      <p:grpSpPr>
        <a:xfrm>
          <a:off x="0" y="0"/>
          <a:ext cx="0" cy="0"/>
          <a:chOff x="0" y="0"/>
          <a:chExt cx="0" cy="0"/>
        </a:xfrm>
      </p:grpSpPr>
      <p:sp>
        <p:nvSpPr>
          <p:cNvPr id="2901" name="Google Shape;2901;p1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Sample Question #3</a:t>
            </a:r>
            <a:endParaRPr>
              <a:solidFill>
                <a:srgbClr val="38761D"/>
              </a:solidFill>
            </a:endParaRPr>
          </a:p>
        </p:txBody>
      </p:sp>
      <p:sp>
        <p:nvSpPr>
          <p:cNvPr id="2902" name="Google Shape;2902;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03" name="Google Shape;2903;p1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04" name="Google Shape;2904;p195"/>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A webmaster creates a certificate signing request (CSR) and needs to send it to a third-party service to receive the corresponding certificate. What is the third-party service generally known as?</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The registration authority (RA)</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The object identifier (OID)</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The identity provider (IdP)</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The certificate authority (CA) </a:t>
            </a:r>
            <a:endParaRPr sz="1600">
              <a:solidFill>
                <a:srgbClr val="24292E"/>
              </a:solidFill>
            </a:endParaRPr>
          </a:p>
          <a:p>
            <a:pPr indent="0" lvl="0" marL="0" rtl="0" algn="l">
              <a:lnSpc>
                <a:spcPct val="150000"/>
              </a:lnSpc>
              <a:spcBef>
                <a:spcPts val="1200"/>
              </a:spcBef>
              <a:spcAft>
                <a:spcPts val="0"/>
              </a:spcAft>
              <a:buNone/>
            </a:pPr>
            <a:r>
              <a:t/>
            </a:r>
            <a:endParaRPr sz="18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905" name="Google Shape;2905;p195"/>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9" name="Shape 2909"/>
        <p:cNvGrpSpPr/>
        <p:nvPr/>
      </p:nvGrpSpPr>
      <p:grpSpPr>
        <a:xfrm>
          <a:off x="0" y="0"/>
          <a:ext cx="0" cy="0"/>
          <a:chOff x="0" y="0"/>
          <a:chExt cx="0" cy="0"/>
        </a:xfrm>
      </p:grpSpPr>
      <p:sp>
        <p:nvSpPr>
          <p:cNvPr id="2910" name="Google Shape;2910;p1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Sample Question #3</a:t>
            </a:r>
            <a:endParaRPr>
              <a:solidFill>
                <a:srgbClr val="38761D"/>
              </a:solidFill>
            </a:endParaRPr>
          </a:p>
        </p:txBody>
      </p:sp>
      <p:sp>
        <p:nvSpPr>
          <p:cNvPr id="2911" name="Google Shape;2911;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12" name="Google Shape;2912;p1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13" name="Google Shape;2913;p196"/>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A webmaster creates a certificate signing request (CSR) and needs to send it to a third-party service to receive the corresponding certificate. What is the third-party service generally known as?</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The registration authority (RA)</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The object identifier (OID)</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The identity provider (IdP)</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b="1" lang="en" sz="1600">
                <a:solidFill>
                  <a:srgbClr val="24292E"/>
                </a:solidFill>
                <a:highlight>
                  <a:srgbClr val="FFFF00"/>
                </a:highlight>
              </a:rPr>
              <a:t>The certificate authority (CA) </a:t>
            </a:r>
            <a:endParaRPr b="1" sz="1600">
              <a:solidFill>
                <a:srgbClr val="24292E"/>
              </a:solidFill>
              <a:highlight>
                <a:srgbClr val="FFFF00"/>
              </a:highlight>
            </a:endParaRPr>
          </a:p>
          <a:p>
            <a:pPr indent="0" lvl="0" marL="0" rtl="0" algn="l">
              <a:lnSpc>
                <a:spcPct val="150000"/>
              </a:lnSpc>
              <a:spcBef>
                <a:spcPts val="1200"/>
              </a:spcBef>
              <a:spcAft>
                <a:spcPts val="0"/>
              </a:spcAft>
              <a:buNone/>
            </a:pPr>
            <a:r>
              <a:t/>
            </a:r>
            <a:endParaRPr sz="1800"/>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914" name="Google Shape;2914;p196"/>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8" name="Shape 2918"/>
        <p:cNvGrpSpPr/>
        <p:nvPr/>
      </p:nvGrpSpPr>
      <p:grpSpPr>
        <a:xfrm>
          <a:off x="0" y="0"/>
          <a:ext cx="0" cy="0"/>
          <a:chOff x="0" y="0"/>
          <a:chExt cx="0" cy="0"/>
        </a:xfrm>
      </p:grpSpPr>
      <p:sp>
        <p:nvSpPr>
          <p:cNvPr id="2919" name="Google Shape;2919;p1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51C75"/>
                </a:solidFill>
              </a:rPr>
              <a:t>Domain 5: Identity and Access Management</a:t>
            </a:r>
            <a:endParaRPr>
              <a:solidFill>
                <a:srgbClr val="351C75"/>
              </a:solidFill>
            </a:endParaRPr>
          </a:p>
        </p:txBody>
      </p:sp>
      <p:sp>
        <p:nvSpPr>
          <p:cNvPr id="2920" name="Google Shape;2920;p1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Subtopics Included:</a:t>
            </a:r>
            <a:endParaRPr/>
          </a:p>
        </p:txBody>
      </p:sp>
      <p:sp>
        <p:nvSpPr>
          <p:cNvPr id="2921" name="Google Shape;2921;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22" name="Google Shape;2922;p1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23" name="Google Shape;2923;p197"/>
          <p:cNvSpPr txBox="1"/>
          <p:nvPr>
            <p:ph idx="3" type="body"/>
          </p:nvPr>
        </p:nvSpPr>
        <p:spPr>
          <a:xfrm>
            <a:off x="0" y="1284250"/>
            <a:ext cx="9144000" cy="36222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SzPts val="1800"/>
              <a:buChar char="☐"/>
            </a:pPr>
            <a:r>
              <a:rPr lang="en" sz="1800"/>
              <a:t>Concepts: </a:t>
            </a:r>
            <a:r>
              <a:rPr lang="en" sz="1800">
                <a:latin typeface="Roboto Light"/>
                <a:ea typeface="Roboto Light"/>
                <a:cs typeface="Roboto Light"/>
                <a:sym typeface="Roboto Light"/>
              </a:rPr>
              <a:t>SSO, MFA, Federated, Least </a:t>
            </a:r>
            <a:r>
              <a:rPr lang="en" sz="1800">
                <a:latin typeface="Roboto Light"/>
                <a:ea typeface="Roboto Light"/>
                <a:cs typeface="Roboto Light"/>
                <a:sym typeface="Roboto Light"/>
              </a:rPr>
              <a:t>Privilege</a:t>
            </a:r>
            <a:endParaRPr sz="1800">
              <a:latin typeface="Roboto Light"/>
              <a:ea typeface="Roboto Light"/>
              <a:cs typeface="Roboto Light"/>
              <a:sym typeface="Roboto Light"/>
            </a:endParaRPr>
          </a:p>
          <a:p>
            <a:pPr indent="-342900" lvl="0" marL="457200" rtl="0" algn="l">
              <a:spcBef>
                <a:spcPts val="1500"/>
              </a:spcBef>
              <a:spcAft>
                <a:spcPts val="0"/>
              </a:spcAft>
              <a:buSzPts val="1800"/>
              <a:buChar char="☐"/>
            </a:pPr>
            <a:r>
              <a:rPr lang="en" sz="1800"/>
              <a:t>Access Control Models: </a:t>
            </a:r>
            <a:r>
              <a:rPr lang="en" sz="1800">
                <a:latin typeface="Roboto Light"/>
                <a:ea typeface="Roboto Light"/>
                <a:cs typeface="Roboto Light"/>
                <a:sym typeface="Roboto Light"/>
              </a:rPr>
              <a:t>MAC, Rule-Based, Role-Based</a:t>
            </a:r>
            <a:endParaRPr sz="1800">
              <a:latin typeface="Roboto Light"/>
              <a:ea typeface="Roboto Light"/>
              <a:cs typeface="Roboto Light"/>
              <a:sym typeface="Roboto Light"/>
            </a:endParaRPr>
          </a:p>
          <a:p>
            <a:pPr indent="-342900" lvl="0" marL="457200" rtl="0" algn="l">
              <a:spcBef>
                <a:spcPts val="1500"/>
              </a:spcBef>
              <a:spcAft>
                <a:spcPts val="0"/>
              </a:spcAft>
              <a:buSzPts val="1800"/>
              <a:buChar char="☐"/>
            </a:pPr>
            <a:r>
              <a:rPr lang="en" sz="1800"/>
              <a:t>Biometric Factors</a:t>
            </a:r>
            <a:endParaRPr sz="1800"/>
          </a:p>
          <a:p>
            <a:pPr indent="-342900" lvl="0" marL="457200" rtl="0" algn="l">
              <a:spcBef>
                <a:spcPts val="1500"/>
              </a:spcBef>
              <a:spcAft>
                <a:spcPts val="1500"/>
              </a:spcAft>
              <a:buSzPts val="1800"/>
              <a:buChar char="☐"/>
            </a:pPr>
            <a:r>
              <a:rPr lang="en" sz="1800"/>
              <a:t>Tokens: </a:t>
            </a:r>
            <a:r>
              <a:rPr lang="en" sz="1800">
                <a:latin typeface="Roboto Light"/>
                <a:ea typeface="Roboto Light"/>
                <a:cs typeface="Roboto Light"/>
                <a:sym typeface="Roboto Light"/>
              </a:rPr>
              <a:t>Hard/ Soft</a:t>
            </a:r>
            <a:endParaRPr sz="1800">
              <a:latin typeface="Roboto Light"/>
              <a:ea typeface="Roboto Light"/>
              <a:cs typeface="Roboto Light"/>
              <a:sym typeface="Roboto Light"/>
            </a:endParaRPr>
          </a:p>
        </p:txBody>
      </p:sp>
      <p:sp>
        <p:nvSpPr>
          <p:cNvPr id="2924" name="Google Shape;2924;p197"/>
          <p:cNvSpPr/>
          <p:nvPr/>
        </p:nvSpPr>
        <p:spPr>
          <a:xfrm>
            <a:off x="504575" y="1284250"/>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97"/>
          <p:cNvSpPr/>
          <p:nvPr/>
        </p:nvSpPr>
        <p:spPr>
          <a:xfrm>
            <a:off x="504575" y="1754525"/>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2926" name="Google Shape;2926;p197"/>
          <p:cNvSpPr/>
          <p:nvPr/>
        </p:nvSpPr>
        <p:spPr>
          <a:xfrm>
            <a:off x="504575" y="2224800"/>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97"/>
          <p:cNvSpPr/>
          <p:nvPr/>
        </p:nvSpPr>
        <p:spPr>
          <a:xfrm>
            <a:off x="504575" y="2695063"/>
            <a:ext cx="218100" cy="226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8" name="Google Shape;2928;p197"/>
          <p:cNvPicPr preferRelativeResize="0"/>
          <p:nvPr/>
        </p:nvPicPr>
        <p:blipFill>
          <a:blip r:embed="rId3">
            <a:alphaModFix/>
          </a:blip>
          <a:stretch>
            <a:fillRect/>
          </a:stretch>
        </p:blipFill>
        <p:spPr>
          <a:xfrm>
            <a:off x="8052561" y="4006400"/>
            <a:ext cx="647699" cy="818301"/>
          </a:xfrm>
          <a:prstGeom prst="rect">
            <a:avLst/>
          </a:prstGeom>
          <a:noFill/>
          <a:ln>
            <a:noFill/>
          </a:ln>
        </p:spPr>
      </p:pic>
      <p:sp>
        <p:nvSpPr>
          <p:cNvPr id="2929" name="Google Shape;2929;p197"/>
          <p:cNvSpPr txBox="1"/>
          <p:nvPr/>
        </p:nvSpPr>
        <p:spPr>
          <a:xfrm>
            <a:off x="652500" y="3387650"/>
            <a:ext cx="7016700" cy="1331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sz="1800">
                <a:latin typeface="Roboto Light"/>
                <a:ea typeface="Roboto Light"/>
                <a:cs typeface="Roboto Light"/>
                <a:sym typeface="Roboto Light"/>
              </a:rPr>
              <a:t>We’ll focus on this topic in a later Sec + Review session and </a:t>
            </a:r>
            <a:endParaRPr sz="1800">
              <a:latin typeface="Roboto Light"/>
              <a:ea typeface="Roboto Light"/>
              <a:cs typeface="Roboto Light"/>
              <a:sym typeface="Roboto Light"/>
            </a:endParaRPr>
          </a:p>
          <a:p>
            <a:pPr indent="457200" lvl="0" marL="0" rtl="0" algn="l">
              <a:spcBef>
                <a:spcPts val="0"/>
              </a:spcBef>
              <a:spcAft>
                <a:spcPts val="0"/>
              </a:spcAft>
              <a:buNone/>
            </a:pPr>
            <a:r>
              <a:rPr lang="en" sz="1800">
                <a:latin typeface="Roboto Light"/>
                <a:ea typeface="Roboto Light"/>
                <a:cs typeface="Roboto Light"/>
                <a:sym typeface="Roboto Light"/>
              </a:rPr>
              <a:t>during out GRC week. </a:t>
            </a:r>
            <a:endParaRPr sz="1800">
              <a:latin typeface="Roboto Light"/>
              <a:ea typeface="Roboto Light"/>
              <a:cs typeface="Roboto Light"/>
              <a:sym typeface="Roboto Light"/>
            </a:endParaRPr>
          </a:p>
        </p:txBody>
      </p:sp>
      <p:pic>
        <p:nvPicPr>
          <p:cNvPr id="2930" name="Google Shape;2930;p197"/>
          <p:cNvPicPr preferRelativeResize="0"/>
          <p:nvPr/>
        </p:nvPicPr>
        <p:blipFill>
          <a:blip r:embed="rId4">
            <a:alphaModFix/>
          </a:blip>
          <a:stretch>
            <a:fillRect/>
          </a:stretch>
        </p:blipFill>
        <p:spPr>
          <a:xfrm>
            <a:off x="504563" y="3862474"/>
            <a:ext cx="568926" cy="56892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4" name="Shape 2934"/>
        <p:cNvGrpSpPr/>
        <p:nvPr/>
      </p:nvGrpSpPr>
      <p:grpSpPr>
        <a:xfrm>
          <a:off x="0" y="0"/>
          <a:ext cx="0" cy="0"/>
          <a:chOff x="0" y="0"/>
          <a:chExt cx="0" cy="0"/>
        </a:xfrm>
      </p:grpSpPr>
      <p:sp>
        <p:nvSpPr>
          <p:cNvPr id="2935" name="Google Shape;2935;p1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51C75"/>
                </a:solidFill>
              </a:rPr>
              <a:t>Sample Question #1</a:t>
            </a:r>
            <a:endParaRPr>
              <a:solidFill>
                <a:srgbClr val="351C75"/>
              </a:solidFill>
            </a:endParaRPr>
          </a:p>
        </p:txBody>
      </p:sp>
      <p:sp>
        <p:nvSpPr>
          <p:cNvPr id="2936" name="Google Shape;2936;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37" name="Google Shape;2937;p1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38" name="Google Shape;2938;p198"/>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24292E"/>
                </a:solidFill>
                <a:latin typeface="Roboto Medium"/>
                <a:ea typeface="Roboto Medium"/>
                <a:cs typeface="Roboto Medium"/>
                <a:sym typeface="Roboto Medium"/>
              </a:rPr>
              <a:t>You have been asked to provide single sign-on (SSO) capabilities for all your systems. What does this mean?</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You provide each user with a single, unique sign-on for each system.</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You can only sign on to a single system at one time and must sign out completely before you access a different system.</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Signing on to any system gives you access to everything you need </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Each system can only be signed on to once per day.</a:t>
            </a:r>
            <a:endParaRPr sz="1600"/>
          </a:p>
          <a:p>
            <a:pPr indent="0" lvl="0" marL="0" rtl="0" algn="l">
              <a:lnSpc>
                <a:spcPct val="115000"/>
              </a:lnSpc>
              <a:spcBef>
                <a:spcPts val="1200"/>
              </a:spcBef>
              <a:spcAft>
                <a:spcPts val="0"/>
              </a:spcAft>
              <a:buNone/>
            </a:pPr>
            <a:r>
              <a:t/>
            </a:r>
            <a:endParaRPr/>
          </a:p>
          <a:p>
            <a:pPr indent="0" lvl="0" marL="0" rtl="0" algn="l">
              <a:lnSpc>
                <a:spcPct val="150000"/>
              </a:lnSpc>
              <a:spcBef>
                <a:spcPts val="1200"/>
              </a:spcBef>
              <a:spcAft>
                <a:spcPts val="0"/>
              </a:spcAft>
              <a:buNone/>
            </a:pPr>
            <a:r>
              <a:t/>
            </a:r>
            <a:endParaRPr/>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939" name="Google Shape;2939;p198"/>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3" name="Shape 2943"/>
        <p:cNvGrpSpPr/>
        <p:nvPr/>
      </p:nvGrpSpPr>
      <p:grpSpPr>
        <a:xfrm>
          <a:off x="0" y="0"/>
          <a:ext cx="0" cy="0"/>
          <a:chOff x="0" y="0"/>
          <a:chExt cx="0" cy="0"/>
        </a:xfrm>
      </p:grpSpPr>
      <p:sp>
        <p:nvSpPr>
          <p:cNvPr id="2944" name="Google Shape;2944;p1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51C75"/>
                </a:solidFill>
              </a:rPr>
              <a:t>Sample Question #1</a:t>
            </a:r>
            <a:endParaRPr>
              <a:solidFill>
                <a:srgbClr val="351C75"/>
              </a:solidFill>
            </a:endParaRPr>
          </a:p>
        </p:txBody>
      </p:sp>
      <p:sp>
        <p:nvSpPr>
          <p:cNvPr id="2945" name="Google Shape;2945;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6" name="Google Shape;2946;p1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47" name="Google Shape;2947;p199"/>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You have been asked to provide single sign-on (SSO) capabilities for all your systems. What does this mean?</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You provide each user with a single, unique sign-on for each system.</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You can only sign on to a single system at one time and must sign out completely before you access a different system.</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b="1" lang="en" sz="1600">
                <a:solidFill>
                  <a:srgbClr val="24292E"/>
                </a:solidFill>
                <a:highlight>
                  <a:srgbClr val="FFFF00"/>
                </a:highlight>
              </a:rPr>
              <a:t>Signing on to any system gives you access to everything you need </a:t>
            </a:r>
            <a:endParaRPr b="1" sz="1600">
              <a:solidFill>
                <a:srgbClr val="24292E"/>
              </a:solidFill>
              <a:highlight>
                <a:srgbClr val="FFFF00"/>
              </a:highlight>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Each system can only be signed on to once per day.</a:t>
            </a:r>
            <a:endParaRPr sz="1600"/>
          </a:p>
          <a:p>
            <a:pPr indent="0" lvl="0" marL="0" rtl="0" algn="l">
              <a:lnSpc>
                <a:spcPct val="115000"/>
              </a:lnSpc>
              <a:spcBef>
                <a:spcPts val="1200"/>
              </a:spcBef>
              <a:spcAft>
                <a:spcPts val="0"/>
              </a:spcAft>
              <a:buNone/>
            </a:pPr>
            <a:r>
              <a:t/>
            </a:r>
            <a:endParaRPr/>
          </a:p>
          <a:p>
            <a:pPr indent="0" lvl="0" marL="0" rtl="0" algn="l">
              <a:lnSpc>
                <a:spcPct val="150000"/>
              </a:lnSpc>
              <a:spcBef>
                <a:spcPts val="1200"/>
              </a:spcBef>
              <a:spcAft>
                <a:spcPts val="0"/>
              </a:spcAft>
              <a:buNone/>
            </a:pPr>
            <a:r>
              <a:t/>
            </a:r>
            <a:endParaRPr/>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948" name="Google Shape;2948;p199"/>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2" name="Shape 2952"/>
        <p:cNvGrpSpPr/>
        <p:nvPr/>
      </p:nvGrpSpPr>
      <p:grpSpPr>
        <a:xfrm>
          <a:off x="0" y="0"/>
          <a:ext cx="0" cy="0"/>
          <a:chOff x="0" y="0"/>
          <a:chExt cx="0" cy="0"/>
        </a:xfrm>
      </p:grpSpPr>
      <p:sp>
        <p:nvSpPr>
          <p:cNvPr id="2953" name="Google Shape;2953;p2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51C75"/>
                </a:solidFill>
              </a:rPr>
              <a:t>Sample Question #2</a:t>
            </a:r>
            <a:endParaRPr>
              <a:solidFill>
                <a:srgbClr val="351C75"/>
              </a:solidFill>
            </a:endParaRPr>
          </a:p>
        </p:txBody>
      </p:sp>
      <p:sp>
        <p:nvSpPr>
          <p:cNvPr id="2954" name="Google Shape;2954;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55" name="Google Shape;2955;p2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56" name="Google Shape;2956;p200"/>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Which of the following is NOT an example of a “something you are” access control mechanism?</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Facial recognition</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Proximity Cards </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Fingerprint Scans</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Voice recognition</a:t>
            </a:r>
            <a:endParaRPr sz="1600">
              <a:solidFill>
                <a:srgbClr val="24292E"/>
              </a:solidFill>
            </a:endParaRPr>
          </a:p>
          <a:p>
            <a:pPr indent="0" lvl="0" marL="0" rtl="0" algn="l">
              <a:lnSpc>
                <a:spcPct val="115000"/>
              </a:lnSpc>
              <a:spcBef>
                <a:spcPts val="1200"/>
              </a:spcBef>
              <a:spcAft>
                <a:spcPts val="0"/>
              </a:spcAft>
              <a:buNone/>
            </a:pPr>
            <a:r>
              <a:t/>
            </a:r>
            <a:endParaRPr/>
          </a:p>
          <a:p>
            <a:pPr indent="0" lvl="0" marL="0" rtl="0" algn="l">
              <a:lnSpc>
                <a:spcPct val="150000"/>
              </a:lnSpc>
              <a:spcBef>
                <a:spcPts val="1200"/>
              </a:spcBef>
              <a:spcAft>
                <a:spcPts val="0"/>
              </a:spcAft>
              <a:buNone/>
            </a:pPr>
            <a:r>
              <a:t/>
            </a:r>
            <a:endParaRPr/>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957" name="Google Shape;2957;p200"/>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1" name="Shape 2961"/>
        <p:cNvGrpSpPr/>
        <p:nvPr/>
      </p:nvGrpSpPr>
      <p:grpSpPr>
        <a:xfrm>
          <a:off x="0" y="0"/>
          <a:ext cx="0" cy="0"/>
          <a:chOff x="0" y="0"/>
          <a:chExt cx="0" cy="0"/>
        </a:xfrm>
      </p:grpSpPr>
      <p:sp>
        <p:nvSpPr>
          <p:cNvPr id="2962" name="Google Shape;2962;p2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51C75"/>
                </a:solidFill>
              </a:rPr>
              <a:t>Sample Question #2</a:t>
            </a:r>
            <a:endParaRPr>
              <a:solidFill>
                <a:srgbClr val="351C75"/>
              </a:solidFill>
            </a:endParaRPr>
          </a:p>
        </p:txBody>
      </p:sp>
      <p:sp>
        <p:nvSpPr>
          <p:cNvPr id="2963" name="Google Shape;2963;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64" name="Google Shape;2964;p2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65" name="Google Shape;2965;p201"/>
          <p:cNvSpPr txBox="1"/>
          <p:nvPr>
            <p:ph idx="3" type="body"/>
          </p:nvPr>
        </p:nvSpPr>
        <p:spPr>
          <a:xfrm>
            <a:off x="0" y="9343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solidFill>
                  <a:srgbClr val="24292E"/>
                </a:solidFill>
                <a:latin typeface="Roboto Medium"/>
                <a:ea typeface="Roboto Medium"/>
                <a:cs typeface="Roboto Medium"/>
                <a:sym typeface="Roboto Medium"/>
              </a:rPr>
              <a:t>Which of the following is NOT an example of a “something you are” access control mechanism?</a:t>
            </a:r>
            <a:endParaRPr sz="1600">
              <a:solidFill>
                <a:srgbClr val="24292E"/>
              </a:solidFill>
              <a:latin typeface="Roboto Medium"/>
              <a:ea typeface="Roboto Medium"/>
              <a:cs typeface="Roboto Medium"/>
              <a:sym typeface="Roboto Medium"/>
            </a:endParaRPr>
          </a:p>
          <a:p>
            <a:pPr indent="-330200" lvl="0" marL="914400" rtl="0" algn="l">
              <a:lnSpc>
                <a:spcPct val="150000"/>
              </a:lnSpc>
              <a:spcBef>
                <a:spcPts val="1200"/>
              </a:spcBef>
              <a:spcAft>
                <a:spcPts val="0"/>
              </a:spcAft>
              <a:buClr>
                <a:srgbClr val="24292E"/>
              </a:buClr>
              <a:buSzPts val="1600"/>
              <a:buFont typeface="Roboto"/>
              <a:buAutoNum type="arabicPeriod"/>
            </a:pPr>
            <a:r>
              <a:rPr lang="en" sz="1600">
                <a:solidFill>
                  <a:srgbClr val="24292E"/>
                </a:solidFill>
              </a:rPr>
              <a:t>Facial recognition</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b="1" lang="en" sz="1600">
                <a:solidFill>
                  <a:srgbClr val="24292E"/>
                </a:solidFill>
                <a:highlight>
                  <a:srgbClr val="FFFF00"/>
                </a:highlight>
              </a:rPr>
              <a:t>Proximity Cards </a:t>
            </a:r>
            <a:endParaRPr b="1" sz="1600">
              <a:solidFill>
                <a:srgbClr val="24292E"/>
              </a:solidFill>
              <a:highlight>
                <a:srgbClr val="FFFF00"/>
              </a:highlight>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Fingerprint Scans</a:t>
            </a:r>
            <a:endParaRPr sz="1600">
              <a:solidFill>
                <a:srgbClr val="24292E"/>
              </a:solidFill>
            </a:endParaRPr>
          </a:p>
          <a:p>
            <a:pPr indent="-330200" lvl="0" marL="914400" rtl="0" algn="l">
              <a:lnSpc>
                <a:spcPct val="150000"/>
              </a:lnSpc>
              <a:spcBef>
                <a:spcPts val="0"/>
              </a:spcBef>
              <a:spcAft>
                <a:spcPts val="0"/>
              </a:spcAft>
              <a:buClr>
                <a:srgbClr val="24292E"/>
              </a:buClr>
              <a:buSzPts val="1600"/>
              <a:buFont typeface="Roboto"/>
              <a:buAutoNum type="arabicPeriod"/>
            </a:pPr>
            <a:r>
              <a:rPr lang="en" sz="1600">
                <a:solidFill>
                  <a:srgbClr val="24292E"/>
                </a:solidFill>
              </a:rPr>
              <a:t>Voice recognition</a:t>
            </a:r>
            <a:endParaRPr sz="1600">
              <a:solidFill>
                <a:srgbClr val="24292E"/>
              </a:solidFill>
            </a:endParaRPr>
          </a:p>
          <a:p>
            <a:pPr indent="0" lvl="0" marL="0" rtl="0" algn="l">
              <a:lnSpc>
                <a:spcPct val="115000"/>
              </a:lnSpc>
              <a:spcBef>
                <a:spcPts val="1200"/>
              </a:spcBef>
              <a:spcAft>
                <a:spcPts val="0"/>
              </a:spcAft>
              <a:buNone/>
            </a:pPr>
            <a:r>
              <a:t/>
            </a:r>
            <a:endParaRPr/>
          </a:p>
          <a:p>
            <a:pPr indent="0" lvl="0" marL="0" rtl="0" algn="l">
              <a:lnSpc>
                <a:spcPct val="150000"/>
              </a:lnSpc>
              <a:spcBef>
                <a:spcPts val="1200"/>
              </a:spcBef>
              <a:spcAft>
                <a:spcPts val="0"/>
              </a:spcAft>
              <a:buNone/>
            </a:pPr>
            <a:r>
              <a:t/>
            </a:r>
            <a:endParaRPr/>
          </a:p>
          <a:p>
            <a:pPr indent="0" lvl="0" marL="152400" marR="152400" rtl="0" algn="l">
              <a:lnSpc>
                <a:spcPct val="145000"/>
              </a:lnSpc>
              <a:spcBef>
                <a:spcPts val="800"/>
              </a:spcBef>
              <a:spcAft>
                <a:spcPts val="0"/>
              </a:spcAft>
              <a:buNone/>
            </a:pPr>
            <a:r>
              <a:t/>
            </a:r>
            <a:endParaRPr sz="1800"/>
          </a:p>
          <a:p>
            <a:pPr indent="0" lvl="0" marL="0" rtl="0" algn="l">
              <a:lnSpc>
                <a:spcPct val="115000"/>
              </a:lnSpc>
              <a:spcBef>
                <a:spcPts val="1200"/>
              </a:spcBef>
              <a:spcAft>
                <a:spcPts val="0"/>
              </a:spcAft>
              <a:buNone/>
            </a:pPr>
            <a:r>
              <a:t/>
            </a:r>
            <a:endParaRPr sz="1800"/>
          </a:p>
          <a:p>
            <a:pPr indent="0" lvl="0" marL="0" rtl="0" algn="l">
              <a:spcBef>
                <a:spcPts val="0"/>
              </a:spcBef>
              <a:spcAft>
                <a:spcPts val="800"/>
              </a:spcAft>
              <a:buNone/>
            </a:pPr>
            <a:r>
              <a:t/>
            </a:r>
            <a:endParaRPr/>
          </a:p>
        </p:txBody>
      </p:sp>
      <p:pic>
        <p:nvPicPr>
          <p:cNvPr id="2966" name="Google Shape;2966;p201"/>
          <p:cNvPicPr preferRelativeResize="0"/>
          <p:nvPr/>
        </p:nvPicPr>
        <p:blipFill>
          <a:blip r:embed="rId3">
            <a:alphaModFix/>
          </a:blip>
          <a:stretch>
            <a:fillRect/>
          </a:stretch>
        </p:blipFill>
        <p:spPr>
          <a:xfrm>
            <a:off x="8221499" y="4112261"/>
            <a:ext cx="648175" cy="7503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